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67" r:id="rId3"/>
    <p:sldId id="263" r:id="rId4"/>
    <p:sldId id="258" r:id="rId5"/>
    <p:sldId id="257" r:id="rId6"/>
    <p:sldId id="265" r:id="rId7"/>
    <p:sldId id="266" r:id="rId8"/>
    <p:sldId id="259" r:id="rId9"/>
    <p:sldId id="260" r:id="rId10"/>
    <p:sldId id="261" r:id="rId11"/>
    <p:sldId id="268" r:id="rId12"/>
    <p:sldId id="270" r:id="rId13"/>
    <p:sldId id="271" r:id="rId14"/>
    <p:sldId id="269" r:id="rId15"/>
    <p:sldId id="272" r:id="rId16"/>
    <p:sldId id="274" r:id="rId17"/>
    <p:sldId id="262" r:id="rId18"/>
    <p:sldId id="275" r:id="rId19"/>
    <p:sldId id="276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302" r:id="rId33"/>
    <p:sldId id="303" r:id="rId34"/>
    <p:sldId id="294" r:id="rId35"/>
    <p:sldId id="295" r:id="rId36"/>
    <p:sldId id="296" r:id="rId37"/>
    <p:sldId id="297" r:id="rId38"/>
    <p:sldId id="293" r:id="rId39"/>
    <p:sldId id="305" r:id="rId40"/>
    <p:sldId id="304" r:id="rId41"/>
    <p:sldId id="298" r:id="rId42"/>
    <p:sldId id="299" r:id="rId43"/>
    <p:sldId id="300" r:id="rId44"/>
    <p:sldId id="301" r:id="rId45"/>
    <p:sldId id="306" r:id="rId46"/>
    <p:sldId id="307" r:id="rId47"/>
    <p:sldId id="308" r:id="rId48"/>
    <p:sldId id="309" r:id="rId49"/>
    <p:sldId id="311" r:id="rId50"/>
    <p:sldId id="310" r:id="rId51"/>
    <p:sldId id="292" r:id="rId52"/>
    <p:sldId id="264" r:id="rId53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F8E"/>
    <a:srgbClr val="E6E6E6"/>
    <a:srgbClr val="F8C9C0"/>
    <a:srgbClr val="F5B6A9"/>
    <a:srgbClr val="E85436"/>
    <a:srgbClr val="F9C791"/>
    <a:srgbClr val="FAD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9C455-809F-49AB-869A-F05A2AE6D219}" type="datetimeFigureOut">
              <a:rPr lang="ru-UA" smtClean="0"/>
              <a:t>01.11.2023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0312E-77E5-4567-8E73-475BEFFCD94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2310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0312E-77E5-4567-8E73-475BEFFCD948}" type="slidenum">
              <a:rPr lang="ru-UA" smtClean="0"/>
              <a:t>51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036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257E8-8E0F-4C4B-AD5E-DE455E984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33782C-A5CE-488E-AED7-3BDC4B047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2AFEB9-9CB9-498A-9946-564B7DE2D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BB92A-1488-49EA-A40F-3AD3BBD36E87}" type="datetime1">
              <a:rPr lang="ru-UA" smtClean="0"/>
              <a:t>01.11.2023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1675B7-9491-4709-9A64-244ACC2D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83A2EF-7029-4DFD-AFF1-05A370EC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13242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B36C2-9696-4FDE-A57E-B912F9C8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0DFDCFC-8C3F-432F-88CA-062C67E08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CEC20-2A29-4958-97F9-D598B0CD2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C385A-3DE8-4F44-8B59-CD517DD43148}" type="datetime1">
              <a:rPr lang="ru-UA" smtClean="0"/>
              <a:t>01.11.2023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F5A322-8D55-4D6E-BA0F-F1D6403F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1A7067-57D9-43AD-8655-A84E7FC7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99687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9E5723-6D4A-40DA-8ED4-85E1E3157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F9354E-74BF-493E-BCAA-703A16094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1A79B3-F685-4E00-BF54-FBDBAD54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DB734-C4A1-4EE3-8124-E9DB37489D6B}" type="datetime1">
              <a:rPr lang="ru-UA" smtClean="0"/>
              <a:t>01.11.2023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4085C7-11C6-4393-8D68-E1FAE2D9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0F482C-91CA-4428-9947-3D3165E3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566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F78207-61D3-4BB5-BE71-F47EA8C2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27732F-FB2D-46D9-8E6E-C67D50F1B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C81078-2724-4299-BA81-47BD00AD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BB6D-D865-445D-BEA4-D9446C497B38}" type="datetime1">
              <a:rPr lang="ru-UA" smtClean="0"/>
              <a:t>01.11.2023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636619-8E06-4DB8-A3FD-4ECB08AD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2B9DAD-79AC-41CC-9EE6-4C9959E5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52642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50103-AE00-4845-81C3-63586142A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13D3AA-39E6-4F83-AE6C-C4829941C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9B5580-71E2-4185-B330-445439A3D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479B-A249-45F9-AC3F-3C107A78D4A5}" type="datetime1">
              <a:rPr lang="ru-UA" smtClean="0"/>
              <a:t>01.11.2023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A1FE9-009F-46CC-AB6C-E6807CF1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EA78E7-DD9A-4973-9E1F-BE23877A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45974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EA91E-6AD5-46C3-B414-6766900A5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1F65F0-2E0C-4D7C-BFD6-7925165C0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DA5CEA-F26B-4BB0-BE8C-841999D45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D6ABE-5956-423B-85F5-AFEACAB1F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F22AC-E25B-4163-8B87-0991DB3562F6}" type="datetime1">
              <a:rPr lang="ru-UA" smtClean="0"/>
              <a:t>01.11.2023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CAB9DC-E317-4372-9EE4-33D50CBA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1C52FE-274D-4F08-AC60-5141D496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1652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83819-5FC4-48E9-B31A-FFA5EC10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F8410B-22DC-41BD-A848-4771F014F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CFAB99F-28FF-4985-9FCB-AC6F14336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E60741-F6A9-46A9-982E-88D1DE59D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78F5E2-1278-4515-9C59-B3348AB0E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5477CE-5AC9-412C-A03E-7FB6FF27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5697-96F0-443A-A39A-0C1CFD1AB379}" type="datetime1">
              <a:rPr lang="ru-UA" smtClean="0"/>
              <a:t>01.11.2023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1DE160B-E0B7-4B3C-A42C-7468DE537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1FFC9B-F35A-40D7-B0D9-57F782F3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76692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A1203-9519-40B0-913A-9B0FFB10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D919BB-90AD-4CE2-A1CB-7CE981E5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9AE4-FD07-4260-A1E6-CF0139D49CBB}" type="datetime1">
              <a:rPr lang="ru-UA" smtClean="0"/>
              <a:t>01.11.2023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08F583-133D-473B-A08C-5FCF18F4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5884D1-FC7A-4B8F-94DD-FDD4C2FC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97121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69BF116-735C-4D4B-954C-B8D9A021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42A7-09F5-4148-9301-F0988CDF0C03}" type="datetime1">
              <a:rPr lang="ru-UA" smtClean="0"/>
              <a:t>01.11.2023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5D019A-42EB-49B4-8155-6E362F02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5489C6-2DA2-4942-A89F-D8AFD99B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44339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588B1-0EFE-47F5-80AF-8B98CB91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1A95D6-B06E-461A-94A6-7AD802EE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E1BF54-8CEE-4C21-A680-3F3EF45FD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C6790B-16EB-464A-8F4B-47512048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A901-ADA8-4AFF-9BC1-F1C8190E0B74}" type="datetime1">
              <a:rPr lang="ru-UA" smtClean="0"/>
              <a:t>01.11.2023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0E6571-2BE7-4594-9102-DF9E6AE9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044169-726F-4C67-AFAB-7317133F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84103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DE846-FBEA-4C4F-828A-F1040EFB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47F73DB-FCD7-454D-A2B4-372464970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AD6794-4F1D-4EAC-9196-12A2EDB75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156BC7-8D31-4A08-9476-B99EF9BA6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CEDB-AF94-4212-A8C8-A2C7150BC0A8}" type="datetime1">
              <a:rPr lang="ru-UA" smtClean="0"/>
              <a:t>01.11.2023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E2A98D-D449-4D04-8F01-F3FA245C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2C6E5D-406F-40C0-A31E-79B38EF8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64571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9F02F-2002-476F-A938-AC028BB0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CE3FD3-4702-4132-9EE7-C6A79D254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C4D87D-7CA7-4433-8AFA-CD39FE047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994AB-0367-4CCF-9B82-4B6CED7EB20E}" type="datetime1">
              <a:rPr lang="ru-UA" smtClean="0"/>
              <a:t>01.11.2023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855540-D57C-4005-A8A7-9D7AA9500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297E85-D399-4BF2-95D5-E1F79A5F2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2635F-97DD-4F7F-8E5A-0C950B5729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005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040F75-CC0E-4EFD-BB18-7E88B7C4E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5728D-CB30-48B7-9706-2A18DD287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Мінімаксний</a:t>
            </a:r>
            <a:r>
              <a:rPr lang="ru-R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алгоритм </a:t>
            </a:r>
            <a:r>
              <a:rPr lang="ru-R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прийняття</a:t>
            </a:r>
            <a:r>
              <a:rPr lang="ru-R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рішень</a:t>
            </a:r>
            <a:r>
              <a:rPr lang="ru-R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на </a:t>
            </a:r>
            <a:r>
              <a:rPr lang="ru-R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іграх</a:t>
            </a:r>
            <a:endParaRPr lang="ru-UA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51F8A454-512B-4D88-AA7C-48B3F537F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51" y="5948701"/>
            <a:ext cx="8827363" cy="833839"/>
          </a:xfrm>
        </p:spPr>
        <p:txBody>
          <a:bodyPr>
            <a:normAutofit/>
          </a:bodyPr>
          <a:lstStyle/>
          <a:p>
            <a:pPr algn="l"/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Гамідова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Сабіна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Боровик </a:t>
            </a:r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Олександра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Група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 КС32</a:t>
            </a:r>
            <a:endParaRPr lang="ru-U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18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6D4F8BA-2184-4599-BE7C-4EEC4EA099E3}"/>
              </a:ext>
            </a:extLst>
          </p:cNvPr>
          <p:cNvSpPr txBox="1">
            <a:spLocks/>
          </p:cNvSpPr>
          <p:nvPr/>
        </p:nvSpPr>
        <p:spPr>
          <a:xfrm>
            <a:off x="1524000" y="359175"/>
            <a:ext cx="9144000" cy="774330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Доведення</a:t>
            </a:r>
            <a:r>
              <a:rPr lang="ru-RU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часово</a:t>
            </a:r>
            <a:r>
              <a:rPr lang="uk-UA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ї та просторової </a:t>
            </a:r>
            <a:r>
              <a:rPr lang="uk-UA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складностей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C1BDA-BA97-4776-B03E-E3D87ADAA2FB}"/>
              </a:ext>
            </a:extLst>
          </p:cNvPr>
          <p:cNvSpPr txBox="1"/>
          <p:nvPr/>
        </p:nvSpPr>
        <p:spPr>
          <a:xfrm>
            <a:off x="682471" y="2146384"/>
            <a:ext cx="4294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400" dirty="0">
                <a:latin typeface="Century Gothic" panose="020B0502020202020204" pitchFamily="34" charset="0"/>
              </a:rPr>
              <a:t>𝑂(𝑐 + 𝑐 ∗ 𝑏</a:t>
            </a:r>
            <a:r>
              <a:rPr lang="uk-UA" sz="2400" baseline="30000" dirty="0">
                <a:latin typeface="Century Gothic" panose="020B0502020202020204" pitchFamily="34" charset="0"/>
              </a:rPr>
              <a:t>1</a:t>
            </a:r>
            <a:r>
              <a:rPr lang="ru-UA" sz="2400" dirty="0">
                <a:latin typeface="Century Gothic" panose="020B0502020202020204" pitchFamily="34" charset="0"/>
              </a:rPr>
              <a:t> + 𝑐 ∗ 𝑏</a:t>
            </a:r>
            <a:r>
              <a:rPr lang="ru-UA" sz="2400" baseline="30000" dirty="0">
                <a:latin typeface="Century Gothic" panose="020B0502020202020204" pitchFamily="34" charset="0"/>
              </a:rPr>
              <a:t>2</a:t>
            </a:r>
            <a:r>
              <a:rPr lang="ru-UA" sz="2400" dirty="0">
                <a:latin typeface="Century Gothic" panose="020B0502020202020204" pitchFamily="34" charset="0"/>
              </a:rPr>
              <a:t> + 𝑐 ∗ 𝑏</a:t>
            </a:r>
            <a:r>
              <a:rPr lang="ru-UA" sz="2400" baseline="30000" dirty="0">
                <a:latin typeface="Century Gothic" panose="020B0502020202020204" pitchFamily="34" charset="0"/>
              </a:rPr>
              <a:t>𝑑</a:t>
            </a:r>
            <a:r>
              <a:rPr lang="ru-UA" sz="2400" dirty="0">
                <a:latin typeface="Century Gothic" panose="020B0502020202020204" pitchFamily="34" charset="0"/>
              </a:rPr>
              <a:t>) = 𝑂(𝑐 ∗ 𝑏</a:t>
            </a:r>
            <a:r>
              <a:rPr lang="ru-UA" sz="2400" baseline="30000" dirty="0">
                <a:latin typeface="Century Gothic" panose="020B0502020202020204" pitchFamily="34" charset="0"/>
              </a:rPr>
              <a:t>𝑑</a:t>
            </a:r>
            <a:r>
              <a:rPr lang="ru-UA" sz="2400" dirty="0">
                <a:latin typeface="Century Gothic" panose="020B0502020202020204" pitchFamily="34" charset="0"/>
              </a:rPr>
              <a:t>) = 𝑂(𝑏</a:t>
            </a:r>
            <a:r>
              <a:rPr lang="ru-UA" sz="2400" baseline="30000" dirty="0">
                <a:latin typeface="Century Gothic" panose="020B0502020202020204" pitchFamily="34" charset="0"/>
              </a:rPr>
              <a:t>𝑑</a:t>
            </a:r>
            <a:r>
              <a:rPr lang="ru-UA" sz="2400" dirty="0">
                <a:latin typeface="Century Gothic" panose="020B0502020202020204" pitchFamily="34" charset="0"/>
              </a:rPr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657DA-DB92-41AC-A465-B5D31FEB7BDC}"/>
              </a:ext>
            </a:extLst>
          </p:cNvPr>
          <p:cNvSpPr txBox="1"/>
          <p:nvPr/>
        </p:nvSpPr>
        <p:spPr>
          <a:xfrm>
            <a:off x="682471" y="1538957"/>
            <a:ext cx="3658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Часова </a:t>
            </a:r>
            <a:r>
              <a:rPr lang="ru-RU" sz="2400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складність</a:t>
            </a:r>
            <a:endParaRPr lang="ru-UA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8C6A5-A915-44BB-BC98-1E41CFFBF8CF}"/>
              </a:ext>
            </a:extLst>
          </p:cNvPr>
          <p:cNvSpPr txBox="1"/>
          <p:nvPr/>
        </p:nvSpPr>
        <p:spPr>
          <a:xfrm>
            <a:off x="7544169" y="1538956"/>
            <a:ext cx="3965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Просторова</a:t>
            </a:r>
            <a:r>
              <a:rPr lang="ru-RU" sz="2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ru-RU" sz="2400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складність</a:t>
            </a:r>
            <a:endParaRPr lang="ru-UA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39E12-2F36-4248-96E4-D5766974E981}"/>
              </a:ext>
            </a:extLst>
          </p:cNvPr>
          <p:cNvSpPr txBox="1"/>
          <p:nvPr/>
        </p:nvSpPr>
        <p:spPr>
          <a:xfrm>
            <a:off x="8243232" y="2206017"/>
            <a:ext cx="25672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i="1" dirty="0">
                <a:latin typeface="Century Gothic" panose="020B0502020202020204" pitchFamily="34" charset="0"/>
              </a:rPr>
              <a:t>O(c*b*d) = O(b*d)</a:t>
            </a:r>
            <a:endParaRPr lang="ru-UA" sz="2000" i="1" dirty="0">
              <a:latin typeface="Century Gothic" panose="020B0502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9AD5EF1-F0F0-47A7-988A-D864746A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30" y="3070446"/>
            <a:ext cx="9719035" cy="3675207"/>
          </a:xfrm>
          <a:prstGeom prst="rect">
            <a:avLst/>
          </a:prstGeom>
        </p:spPr>
      </p:pic>
      <p:sp>
        <p:nvSpPr>
          <p:cNvPr id="16" name="Нижний колонтитул 15">
            <a:extLst>
              <a:ext uri="{FF2B5EF4-FFF2-40B4-BE49-F238E27FC236}">
                <a16:creationId xmlns:a16="http://schemas.microsoft.com/office/drawing/2014/main" id="{EB5F4BA9-6EBC-4C85-9046-4DB48960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0EBFA14-4DCC-41CE-AB77-3B6E9C25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10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39140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7BA8AC8-C0E8-441F-87D7-532B9A10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132AD9-FF91-4B9F-8D7A-E5B2A8C0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11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FEFDC6E-9EC8-4934-A403-352858D5283B}"/>
              </a:ext>
            </a:extLst>
          </p:cNvPr>
          <p:cNvSpPr txBox="1">
            <a:spLocks/>
          </p:cNvSpPr>
          <p:nvPr/>
        </p:nvSpPr>
        <p:spPr>
          <a:xfrm>
            <a:off x="973015" y="356078"/>
            <a:ext cx="10245969" cy="774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ru-RU" sz="32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Функц</a:t>
            </a:r>
            <a:r>
              <a:rPr lang="uk-UA" sz="32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іональний</a:t>
            </a:r>
            <a:r>
              <a:rPr lang="uk-UA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опис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sz="32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мінімаксного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алгоритму</a:t>
            </a:r>
            <a:endParaRPr lang="ru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16E93-1CDD-46F7-BC41-B24469F1E172}"/>
              </a:ext>
            </a:extLst>
          </p:cNvPr>
          <p:cNvSpPr txBox="1"/>
          <p:nvPr/>
        </p:nvSpPr>
        <p:spPr>
          <a:xfrm>
            <a:off x="390217" y="1239328"/>
            <a:ext cx="5506491" cy="5008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Min </a:t>
            </a:r>
            <a:r>
              <a:rPr lang="uk-UA" sz="24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та</a:t>
            </a:r>
            <a:r>
              <a:rPr lang="en-US" sz="24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Max</a:t>
            </a:r>
            <a:r>
              <a:rPr lang="uk-UA" sz="24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– гравці 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d – </a:t>
            </a:r>
            <a:r>
              <a:rPr lang="uk-UA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кількість дозволенних із позиції ходів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p – </a:t>
            </a:r>
            <a:r>
              <a:rPr lang="uk-UA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позиція в грі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latin typeface="Century Gothic" panose="020B0502020202020204" pitchFamily="34" charset="0"/>
              </a:rPr>
              <a:t>f(p) – </a:t>
            </a:r>
            <a:r>
              <a:rPr lang="uk-UA" sz="2400" dirty="0">
                <a:latin typeface="Century Gothic" panose="020B0502020202020204" pitchFamily="34" charset="0"/>
              </a:rPr>
              <a:t>виграш </a:t>
            </a:r>
            <a:r>
              <a:rPr lang="en-US" sz="2400" dirty="0">
                <a:latin typeface="Century Gothic" panose="020B0502020202020204" pitchFamily="34" charset="0"/>
              </a:rPr>
              <a:t>Max </a:t>
            </a:r>
            <a:r>
              <a:rPr lang="ru-RU" sz="2400" dirty="0">
                <a:latin typeface="Century Gothic" panose="020B0502020202020204" pitchFamily="34" charset="0"/>
              </a:rPr>
              <a:t>у р, </a:t>
            </a:r>
            <a:r>
              <a:rPr lang="ru-RU" sz="2400" dirty="0" err="1">
                <a:latin typeface="Century Gothic" panose="020B0502020202020204" pitchFamily="34" charset="0"/>
              </a:rPr>
              <a:t>якщо</a:t>
            </a:r>
            <a:r>
              <a:rPr lang="ru-RU" sz="2400" dirty="0">
                <a:latin typeface="Century Gothic" panose="020B0502020202020204" pitchFamily="34" charset="0"/>
              </a:rPr>
              <a:t> </a:t>
            </a:r>
            <a:r>
              <a:rPr lang="uk-UA" sz="2400" dirty="0">
                <a:latin typeface="Century Gothic" panose="020B0502020202020204" pitchFamily="34" charset="0"/>
              </a:rPr>
              <a:t>з неї нема дозволених ходів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entury Gothic" panose="020B0502020202020204" pitchFamily="34" charset="0"/>
              </a:rPr>
              <a:t>g(p) – </a:t>
            </a:r>
            <a:r>
              <a:rPr lang="uk-UA" sz="2400" dirty="0">
                <a:latin typeface="Century Gothic" panose="020B0502020202020204" pitchFamily="34" charset="0"/>
              </a:rPr>
              <a:t>виграш </a:t>
            </a:r>
            <a:r>
              <a:rPr lang="en-US" sz="2400" dirty="0">
                <a:latin typeface="Century Gothic" panose="020B0502020202020204" pitchFamily="34" charset="0"/>
              </a:rPr>
              <a:t>Min </a:t>
            </a:r>
            <a:r>
              <a:rPr lang="ru-RU" sz="2400" dirty="0">
                <a:latin typeface="Century Gothic" panose="020B0502020202020204" pitchFamily="34" charset="0"/>
              </a:rPr>
              <a:t>у р, </a:t>
            </a:r>
            <a:r>
              <a:rPr lang="ru-RU" sz="2400" dirty="0" err="1">
                <a:latin typeface="Century Gothic" panose="020B0502020202020204" pitchFamily="34" charset="0"/>
              </a:rPr>
              <a:t>якщо</a:t>
            </a:r>
            <a:r>
              <a:rPr lang="ru-RU" sz="2400" dirty="0">
                <a:latin typeface="Century Gothic" panose="020B0502020202020204" pitchFamily="34" charset="0"/>
              </a:rPr>
              <a:t> </a:t>
            </a:r>
            <a:r>
              <a:rPr lang="uk-UA" sz="2400" dirty="0">
                <a:latin typeface="Century Gothic" panose="020B0502020202020204" pitchFamily="34" charset="0"/>
              </a:rPr>
              <a:t>з неї нема дозволених ходів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latin typeface="Century Gothic" panose="020B0502020202020204" pitchFamily="34" charset="0"/>
              </a:rPr>
              <a:t>f(p)</a:t>
            </a:r>
            <a:r>
              <a:rPr lang="uk-UA" sz="2400" dirty="0">
                <a:latin typeface="Century Gothic" panose="020B0502020202020204" pitchFamily="34" charset="0"/>
              </a:rPr>
              <a:t> = -</a:t>
            </a:r>
            <a:r>
              <a:rPr lang="en-US" sz="2400" dirty="0">
                <a:latin typeface="Century Gothic" panose="020B0502020202020204" pitchFamily="34" charset="0"/>
              </a:rPr>
              <a:t> g(p)</a:t>
            </a:r>
            <a:endParaRPr lang="ru-UA" sz="2400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5A11B3-C8A0-4AA3-966F-B78C7AD2F6EB}"/>
              </a:ext>
            </a:extLst>
          </p:cNvPr>
          <p:cNvSpPr/>
          <p:nvPr/>
        </p:nvSpPr>
        <p:spPr>
          <a:xfrm>
            <a:off x="6096000" y="1177300"/>
            <a:ext cx="199294" cy="511702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E4DDED-5049-4B57-876A-989C5A997892}"/>
                  </a:ext>
                </a:extLst>
              </p:cNvPr>
              <p:cNvSpPr txBox="1"/>
              <p:nvPr/>
            </p:nvSpPr>
            <p:spPr>
              <a:xfrm>
                <a:off x="6648167" y="1670153"/>
                <a:ext cx="5249574" cy="799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i="1" dirty="0"/>
                  <a:t>F(p)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якщо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20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 …,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20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2000" b="0" i="1" smtClean="0">
                                <a:latin typeface="Cambria Math" panose="02040503050406030204" pitchFamily="18" charset="0"/>
                              </a:rPr>
                              <m:t>якщо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ru-UA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E4DDED-5049-4B57-876A-989C5A997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167" y="1670153"/>
                <a:ext cx="5249574" cy="799386"/>
              </a:xfrm>
              <a:prstGeom prst="rect">
                <a:avLst/>
              </a:prstGeom>
              <a:blipFill>
                <a:blip r:embed="rId2"/>
                <a:stretch>
                  <a:fillRect l="-3020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FAD449-D1C1-4882-A924-9242951225E8}"/>
                  </a:ext>
                </a:extLst>
              </p:cNvPr>
              <p:cNvSpPr txBox="1"/>
              <p:nvPr/>
            </p:nvSpPr>
            <p:spPr>
              <a:xfrm>
                <a:off x="6648167" y="2830737"/>
                <a:ext cx="5249574" cy="799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i="1" dirty="0"/>
                  <a:t>G(p)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якщо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20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 …,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20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2000" b="0" i="1" smtClean="0">
                                <a:latin typeface="Cambria Math" panose="02040503050406030204" pitchFamily="18" charset="0"/>
                              </a:rPr>
                              <m:t>якщо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ru-UA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FAD449-D1C1-4882-A924-924295122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167" y="2830737"/>
                <a:ext cx="5249574" cy="799386"/>
              </a:xfrm>
              <a:prstGeom prst="rect">
                <a:avLst/>
              </a:prstGeom>
              <a:blipFill>
                <a:blip r:embed="rId3"/>
                <a:stretch>
                  <a:fillRect l="-3020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8B3F33-4D67-461C-A7A8-6CB60CFF752C}"/>
              </a:ext>
            </a:extLst>
          </p:cNvPr>
          <p:cNvSpPr txBox="1"/>
          <p:nvPr/>
        </p:nvSpPr>
        <p:spPr>
          <a:xfrm>
            <a:off x="6559061" y="4053011"/>
            <a:ext cx="5332818" cy="188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entury Gothic" panose="020B0502020202020204" pitchFamily="34" charset="0"/>
              </a:rPr>
              <a:t>F(p)</a:t>
            </a:r>
            <a:r>
              <a:rPr lang="uk-UA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та</a:t>
            </a:r>
            <a:r>
              <a:rPr lang="en-US" sz="2000" dirty="0">
                <a:latin typeface="Century Gothic" panose="020B0502020202020204" pitchFamily="34" charset="0"/>
              </a:rPr>
              <a:t> G(p)</a:t>
            </a:r>
            <a:r>
              <a:rPr lang="ru-RU" sz="2000" dirty="0">
                <a:latin typeface="Century Gothic" panose="020B0502020202020204" pitchFamily="34" charset="0"/>
              </a:rPr>
              <a:t> – </a:t>
            </a:r>
            <a:r>
              <a:rPr lang="uk-UA" sz="2000" dirty="0">
                <a:latin typeface="Century Gothic" panose="020B0502020202020204" pitchFamily="34" charset="0"/>
              </a:rPr>
              <a:t>мінімальний гарантований результат гравців </a:t>
            </a:r>
            <a:r>
              <a:rPr lang="en-US" sz="2000" dirty="0">
                <a:latin typeface="Century Gothic" panose="020B0502020202020204" pitchFamily="34" charset="0"/>
              </a:rPr>
              <a:t>Max </a:t>
            </a:r>
            <a:r>
              <a:rPr lang="ru-RU" sz="2000" dirty="0">
                <a:latin typeface="Century Gothic" panose="020B0502020202020204" pitchFamily="34" charset="0"/>
              </a:rPr>
              <a:t>та </a:t>
            </a:r>
            <a:r>
              <a:rPr lang="en-US" sz="2000" dirty="0">
                <a:latin typeface="Century Gothic" panose="020B0502020202020204" pitchFamily="34" charset="0"/>
              </a:rPr>
              <a:t>Min</a:t>
            </a:r>
            <a:r>
              <a:rPr lang="ru-RU" sz="2000" dirty="0">
                <a:latin typeface="Century Gothic" panose="020B0502020202020204" pitchFamily="34" charset="0"/>
              </a:rPr>
              <a:t>, </a:t>
            </a:r>
            <a:r>
              <a:rPr lang="uk-UA" sz="2000" dirty="0">
                <a:latin typeface="Century Gothic" panose="020B0502020202020204" pitchFamily="34" charset="0"/>
              </a:rPr>
              <a:t>який </a:t>
            </a:r>
            <a:r>
              <a:rPr lang="uk-UA" sz="2000" dirty="0" err="1">
                <a:latin typeface="Century Gothic" panose="020B0502020202020204" pitchFamily="34" charset="0"/>
              </a:rPr>
              <a:t>досягая</a:t>
            </a:r>
            <a:r>
              <a:rPr lang="uk-UA" sz="2000" dirty="0">
                <a:latin typeface="Century Gothic" panose="020B0502020202020204" pitchFamily="34" charset="0"/>
              </a:rPr>
              <a:t> позиції р при оптимальній грі.</a:t>
            </a:r>
            <a:endParaRPr lang="ru-UA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41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D5AD87B-5BA3-4A95-AFC1-988118EE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2A39EE-11E9-432A-B38F-6FF1A8C8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12</a:t>
            </a:fld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19D3-28A7-4640-A6CC-F71BDDAE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30" y="1348155"/>
            <a:ext cx="6099188" cy="405618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8318AA3-F3FB-43D2-9077-04C507CF8FD5}"/>
              </a:ext>
            </a:extLst>
          </p:cNvPr>
          <p:cNvSpPr txBox="1">
            <a:spLocks/>
          </p:cNvSpPr>
          <p:nvPr/>
        </p:nvSpPr>
        <p:spPr>
          <a:xfrm>
            <a:off x="973015" y="356078"/>
            <a:ext cx="10245969" cy="774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ru-RU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sz="32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мінімаксного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алгоритму</a:t>
            </a:r>
            <a:endParaRPr lang="ru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D9E0D-8B5C-4B6B-B44D-844AF395BF3F}"/>
              </a:ext>
            </a:extLst>
          </p:cNvPr>
          <p:cNvSpPr txBox="1"/>
          <p:nvPr/>
        </p:nvSpPr>
        <p:spPr>
          <a:xfrm>
            <a:off x="6951785" y="1324710"/>
            <a:ext cx="4970583" cy="101566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Надалі визначимо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F(p) </a:t>
            </a: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як мінімальний виграш у позиції р для гравця, якому належить хід. </a:t>
            </a:r>
            <a:endParaRPr lang="ru-UA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7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D5AD87B-5BA3-4A95-AFC1-988118EE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2A39EE-11E9-432A-B38F-6FF1A8C8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13</a:t>
            </a:fld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B19D3-28A7-4640-A6CC-F71BDDAE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30" y="1348155"/>
            <a:ext cx="6099188" cy="405618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8318AA3-F3FB-43D2-9077-04C507CF8FD5}"/>
              </a:ext>
            </a:extLst>
          </p:cNvPr>
          <p:cNvSpPr txBox="1">
            <a:spLocks/>
          </p:cNvSpPr>
          <p:nvPr/>
        </p:nvSpPr>
        <p:spPr>
          <a:xfrm>
            <a:off x="973015" y="356078"/>
            <a:ext cx="10245969" cy="774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ru-RU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sz="32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мінімаксного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алгоритму</a:t>
            </a:r>
            <a:endParaRPr lang="ru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D9E0D-8B5C-4B6B-B44D-844AF395BF3F}"/>
              </a:ext>
            </a:extLst>
          </p:cNvPr>
          <p:cNvSpPr txBox="1"/>
          <p:nvPr/>
        </p:nvSpPr>
        <p:spPr>
          <a:xfrm>
            <a:off x="6951785" y="1324710"/>
            <a:ext cx="4970583" cy="101566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Надалі визначимо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F(p) </a:t>
            </a: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як мінімальний виграш у позиції р для гравця, якому належить хід. 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E9400-A8F3-4F92-9606-58EA3F74B14F}"/>
              </a:ext>
            </a:extLst>
          </p:cNvPr>
          <p:cNvSpPr txBox="1"/>
          <p:nvPr/>
        </p:nvSpPr>
        <p:spPr>
          <a:xfrm>
            <a:off x="6951785" y="2534675"/>
            <a:ext cx="4970583" cy="7078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Відомі значення функцій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F(p) </a:t>
            </a: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у термінальних позиціях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D, E, F, G</a:t>
            </a:r>
            <a:endParaRPr lang="ru-UA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D5AD87B-5BA3-4A95-AFC1-988118EE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2A39EE-11E9-432A-B38F-6FF1A8C8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14</a:t>
            </a:fld>
            <a:endParaRPr lang="ru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8318AA3-F3FB-43D2-9077-04C507CF8FD5}"/>
              </a:ext>
            </a:extLst>
          </p:cNvPr>
          <p:cNvSpPr txBox="1">
            <a:spLocks/>
          </p:cNvSpPr>
          <p:nvPr/>
        </p:nvSpPr>
        <p:spPr>
          <a:xfrm>
            <a:off x="973015" y="356078"/>
            <a:ext cx="10245969" cy="774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ru-RU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sz="32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мінімаксного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алгоритму</a:t>
            </a:r>
            <a:endParaRPr lang="ru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D9E0D-8B5C-4B6B-B44D-844AF395BF3F}"/>
              </a:ext>
            </a:extLst>
          </p:cNvPr>
          <p:cNvSpPr txBox="1"/>
          <p:nvPr/>
        </p:nvSpPr>
        <p:spPr>
          <a:xfrm>
            <a:off x="6951785" y="1324710"/>
            <a:ext cx="4970583" cy="101566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Надалі визначимо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F(p) </a:t>
            </a: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як мінімальний виграш у позиції р для гравця, якому належить хід. 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E9400-A8F3-4F92-9606-58EA3F74B14F}"/>
              </a:ext>
            </a:extLst>
          </p:cNvPr>
          <p:cNvSpPr txBox="1"/>
          <p:nvPr/>
        </p:nvSpPr>
        <p:spPr>
          <a:xfrm>
            <a:off x="6951784" y="2506911"/>
            <a:ext cx="4970583" cy="7078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Відомі значення функцій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F(p) </a:t>
            </a: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у термінальних позиціях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D, E, F, G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9D63C-1996-4AC3-A042-246F5F1838DE}"/>
              </a:ext>
            </a:extLst>
          </p:cNvPr>
          <p:cNvSpPr txBox="1"/>
          <p:nvPr/>
        </p:nvSpPr>
        <p:spPr>
          <a:xfrm>
            <a:off x="6951784" y="3381335"/>
            <a:ext cx="4970583" cy="7078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B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min(F(D), F(E))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B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min(3, 5) = 3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2A369D-82CD-4215-A78C-30CD99F4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9" y="1348155"/>
            <a:ext cx="6180727" cy="407963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4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D5AD87B-5BA3-4A95-AFC1-988118EE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2A39EE-11E9-432A-B38F-6FF1A8C8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15</a:t>
            </a:fld>
            <a:endParaRPr lang="ru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8318AA3-F3FB-43D2-9077-04C507CF8FD5}"/>
              </a:ext>
            </a:extLst>
          </p:cNvPr>
          <p:cNvSpPr txBox="1">
            <a:spLocks/>
          </p:cNvSpPr>
          <p:nvPr/>
        </p:nvSpPr>
        <p:spPr>
          <a:xfrm>
            <a:off x="973015" y="356078"/>
            <a:ext cx="10245969" cy="774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ru-RU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sz="32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мінімаксного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алгоритму</a:t>
            </a:r>
            <a:endParaRPr lang="ru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D9E0D-8B5C-4B6B-B44D-844AF395BF3F}"/>
              </a:ext>
            </a:extLst>
          </p:cNvPr>
          <p:cNvSpPr txBox="1"/>
          <p:nvPr/>
        </p:nvSpPr>
        <p:spPr>
          <a:xfrm>
            <a:off x="6951785" y="1324710"/>
            <a:ext cx="4970583" cy="101566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Надалі визначимо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F(p) </a:t>
            </a: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як мінімальний виграш у позиції р для гравця, якому належить хід. 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E9400-A8F3-4F92-9606-58EA3F74B14F}"/>
              </a:ext>
            </a:extLst>
          </p:cNvPr>
          <p:cNvSpPr txBox="1"/>
          <p:nvPr/>
        </p:nvSpPr>
        <p:spPr>
          <a:xfrm>
            <a:off x="6951784" y="2506911"/>
            <a:ext cx="4970583" cy="7078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Відомі значення функцій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F(p) </a:t>
            </a: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у термінальних позиціях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D, E, F, G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9D63C-1996-4AC3-A042-246F5F1838DE}"/>
              </a:ext>
            </a:extLst>
          </p:cNvPr>
          <p:cNvSpPr txBox="1"/>
          <p:nvPr/>
        </p:nvSpPr>
        <p:spPr>
          <a:xfrm>
            <a:off x="6951784" y="3381335"/>
            <a:ext cx="4970583" cy="7078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B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min(F(D), F(E))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B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min(3, 5) = 3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4CBCC-C273-42FE-9D7C-E24D11BF334C}"/>
              </a:ext>
            </a:extLst>
          </p:cNvPr>
          <p:cNvSpPr txBox="1"/>
          <p:nvPr/>
        </p:nvSpPr>
        <p:spPr>
          <a:xfrm>
            <a:off x="6951783" y="4225351"/>
            <a:ext cx="4970583" cy="7078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C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min(F(F), F(G))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C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min(2, 9) = 2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A95DC5-4FAF-4039-80BD-E49766077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1324710"/>
            <a:ext cx="6180848" cy="405618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454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D5AD87B-5BA3-4A95-AFC1-988118EE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2A39EE-11E9-432A-B38F-6FF1A8C8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16</a:t>
            </a:fld>
            <a:endParaRPr lang="ru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8318AA3-F3FB-43D2-9077-04C507CF8FD5}"/>
              </a:ext>
            </a:extLst>
          </p:cNvPr>
          <p:cNvSpPr txBox="1">
            <a:spLocks/>
          </p:cNvSpPr>
          <p:nvPr/>
        </p:nvSpPr>
        <p:spPr>
          <a:xfrm>
            <a:off x="973015" y="356078"/>
            <a:ext cx="10245969" cy="774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ru-RU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sz="32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мінімаксного</a:t>
            </a:r>
            <a:r>
              <a:rPr lang="ru-RU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алгоритму</a:t>
            </a:r>
            <a:endParaRPr lang="ru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D9E0D-8B5C-4B6B-B44D-844AF395BF3F}"/>
              </a:ext>
            </a:extLst>
          </p:cNvPr>
          <p:cNvSpPr txBox="1"/>
          <p:nvPr/>
        </p:nvSpPr>
        <p:spPr>
          <a:xfrm>
            <a:off x="6951785" y="1324710"/>
            <a:ext cx="4970583" cy="101566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Надалі визначимо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F(p) </a:t>
            </a: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як мінімальний виграш у позиції р для гравця, якому належить хід. 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E9400-A8F3-4F92-9606-58EA3F74B14F}"/>
              </a:ext>
            </a:extLst>
          </p:cNvPr>
          <p:cNvSpPr txBox="1"/>
          <p:nvPr/>
        </p:nvSpPr>
        <p:spPr>
          <a:xfrm>
            <a:off x="6951784" y="2506911"/>
            <a:ext cx="4970583" cy="7078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Відомі значення функцій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F(p) </a:t>
            </a:r>
            <a:r>
              <a:rPr lang="uk-UA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у термінальних позиціях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D, E, F, G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9D63C-1996-4AC3-A042-246F5F1838DE}"/>
              </a:ext>
            </a:extLst>
          </p:cNvPr>
          <p:cNvSpPr txBox="1"/>
          <p:nvPr/>
        </p:nvSpPr>
        <p:spPr>
          <a:xfrm>
            <a:off x="6951784" y="3381335"/>
            <a:ext cx="4970583" cy="7078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B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min(F(D), F(E))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B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min(3, 5) = 3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4CBCC-C273-42FE-9D7C-E24D11BF334C}"/>
              </a:ext>
            </a:extLst>
          </p:cNvPr>
          <p:cNvSpPr txBox="1"/>
          <p:nvPr/>
        </p:nvSpPr>
        <p:spPr>
          <a:xfrm>
            <a:off x="6951783" y="4225351"/>
            <a:ext cx="4970583" cy="7078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C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min(F(F), F(G))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C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min(2, 9) = 2</a:t>
            </a:r>
            <a:endParaRPr lang="ru-UA" sz="2000" dirty="0">
              <a:latin typeface="Century Gothic" panose="020B0502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78BD77-3CC3-441E-9F1C-E55BC34C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8" y="1343903"/>
            <a:ext cx="6254030" cy="407486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10E086-5B3E-476C-9D9B-B072D2570E09}"/>
              </a:ext>
            </a:extLst>
          </p:cNvPr>
          <p:cNvSpPr txBox="1"/>
          <p:nvPr/>
        </p:nvSpPr>
        <p:spPr>
          <a:xfrm>
            <a:off x="6951783" y="5064824"/>
            <a:ext cx="4970583" cy="70788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A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max(F(B), F(C))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F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A</a:t>
            </a:r>
            <a:r>
              <a:rPr lang="ru-RU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= max(3, 2) = 3</a:t>
            </a:r>
            <a:endParaRPr lang="ru-UA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0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98D7-F1FA-4CD6-BB2A-0A438B6A4513}"/>
              </a:ext>
            </a:extLst>
          </p:cNvPr>
          <p:cNvSpPr txBox="1"/>
          <p:nvPr/>
        </p:nvSpPr>
        <p:spPr>
          <a:xfrm>
            <a:off x="774524" y="1523255"/>
            <a:ext cx="51046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Головним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недоліком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мінімаксного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алгоритму є те,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що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він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стає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дуже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повільним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для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складних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ігор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таких як шахи, го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тощо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ru-RU" sz="20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Цей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тип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ігор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має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величезний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коефіцієнт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розгалуження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і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гравець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має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багато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варіантів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вибору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ru-RU" sz="20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Це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обмеження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мінімаксного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алгоритму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можна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покращити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за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допомогою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1" i="0" u="none" strike="noStrike" dirty="0">
                <a:solidFill>
                  <a:srgbClr val="333333"/>
                </a:solidFill>
                <a:effectLst/>
                <a:latin typeface="Century Gothic" panose="020B0502020202020204" pitchFamily="34" charset="0"/>
              </a:rPr>
              <a:t>альфа-бета </a:t>
            </a:r>
            <a:r>
              <a:rPr lang="ru-RU" sz="2000" b="1" i="0" u="none" strike="noStrike" dirty="0" err="1">
                <a:solidFill>
                  <a:srgbClr val="333333"/>
                </a:solidFill>
                <a:effectLst/>
                <a:latin typeface="Century Gothic" panose="020B0502020202020204" pitchFamily="34" charset="0"/>
              </a:rPr>
              <a:t>скорочення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</a:t>
            </a:r>
            <a:endParaRPr lang="ru-RU" sz="2000" b="0" dirty="0">
              <a:effectLst/>
              <a:latin typeface="Century Gothic" panose="020B0502020202020204" pitchFamily="34" charset="0"/>
            </a:endParaRPr>
          </a:p>
          <a:p>
            <a:br>
              <a:rPr lang="ru-RU" dirty="0"/>
            </a:br>
            <a:endParaRPr lang="ru-UA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D911FAD-EE28-4986-A579-7CA9C962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BD0C4F-C152-4B87-9749-5CA52AC2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17</a:t>
            </a:fld>
            <a:endParaRPr lang="ru-UA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FD3386F-71E6-42B9-90E3-0BBBB1522A9C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Обмеження</a:t>
            </a:r>
            <a:r>
              <a:rPr lang="ru-RU" sz="44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sz="44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мінімаксного</a:t>
            </a:r>
            <a:r>
              <a:rPr lang="ru-RU" sz="44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алгоритму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545665-71CD-4B6D-AD72-83BA160C9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209" y="1365643"/>
            <a:ext cx="4126714" cy="41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9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18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DD6E7-5780-48AB-8E1B-3605B8C800DB}"/>
              </a:ext>
            </a:extLst>
          </p:cNvPr>
          <p:cNvSpPr txBox="1"/>
          <p:nvPr/>
        </p:nvSpPr>
        <p:spPr>
          <a:xfrm>
            <a:off x="744415" y="1382286"/>
            <a:ext cx="1070316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>
                <a:latin typeface="Century Gothic" panose="020B0502020202020204" pitchFamily="34" charset="0"/>
              </a:rPr>
              <a:t>В </a:t>
            </a:r>
            <a:r>
              <a:rPr lang="ru-UA" sz="2000" dirty="0" err="1">
                <a:latin typeface="Century Gothic" panose="020B0502020202020204" pitchFamily="34" charset="0"/>
              </a:rPr>
              <a:t>алгоритмі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вводяться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змінні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alpha</a:t>
            </a:r>
            <a:r>
              <a:rPr lang="ru-UA" sz="2000" dirty="0">
                <a:latin typeface="Century Gothic" panose="020B0502020202020204" pitchFamily="34" charset="0"/>
              </a:rPr>
              <a:t> та </a:t>
            </a:r>
            <a:r>
              <a:rPr lang="ru-UA" sz="2000" dirty="0" err="1">
                <a:latin typeface="Century Gothic" panose="020B0502020202020204" pitchFamily="34" charset="0"/>
              </a:rPr>
              <a:t>beta</a:t>
            </a:r>
            <a:r>
              <a:rPr lang="ru-UA" sz="2000" dirty="0">
                <a:latin typeface="Century Gothic" panose="020B0502020202020204" pitchFamily="34" charset="0"/>
              </a:rPr>
              <a:t>, </a:t>
            </a:r>
            <a:r>
              <a:rPr lang="ru-UA" sz="2000" dirty="0" err="1">
                <a:latin typeface="Century Gothic" panose="020B0502020202020204" pitchFamily="34" charset="0"/>
              </a:rPr>
              <a:t>які</a:t>
            </a:r>
            <a:r>
              <a:rPr lang="ru-UA" sz="2000" dirty="0">
                <a:latin typeface="Century Gothic" panose="020B0502020202020204" pitchFamily="34" charset="0"/>
              </a:rPr>
              <a:t> є аргументами </a:t>
            </a:r>
            <a:r>
              <a:rPr lang="ru-UA" sz="2000" dirty="0" err="1">
                <a:latin typeface="Century Gothic" panose="020B0502020202020204" pitchFamily="34" charset="0"/>
              </a:rPr>
              <a:t>рекурсивної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функції</a:t>
            </a:r>
            <a:r>
              <a:rPr lang="ru-UA" sz="2000" dirty="0">
                <a:latin typeface="Century Gothic" panose="020B0502020202020204" pitchFamily="34" charset="0"/>
              </a:rPr>
              <a:t> та </a:t>
            </a:r>
            <a:r>
              <a:rPr lang="ru-UA" sz="2000" dirty="0" err="1">
                <a:latin typeface="Century Gothic" panose="020B0502020202020204" pitchFamily="34" charset="0"/>
              </a:rPr>
              <a:t>можуть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змінитися</a:t>
            </a:r>
            <a:r>
              <a:rPr lang="ru-UA" sz="2000" dirty="0">
                <a:latin typeface="Century Gothic" panose="020B0502020202020204" pitchFamily="34" charset="0"/>
              </a:rPr>
              <a:t> при </a:t>
            </a:r>
            <a:r>
              <a:rPr lang="ru-UA" sz="2000" dirty="0" err="1">
                <a:latin typeface="Century Gothic" panose="020B0502020202020204" pitchFamily="34" charset="0"/>
              </a:rPr>
              <a:t>кожній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ітерації</a:t>
            </a:r>
            <a:r>
              <a:rPr lang="ru-UA" sz="2000" dirty="0">
                <a:latin typeface="Century Gothic" panose="020B0502020202020204" pitchFamily="34" charset="0"/>
              </a:rPr>
              <a:t>. </a:t>
            </a:r>
            <a:endParaRPr lang="ru-RU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uk-UA" sz="2000" dirty="0">
                <a:latin typeface="Century Gothic" panose="020B0502020202020204" pitchFamily="34" charset="0"/>
              </a:rPr>
              <a:t>	</a:t>
            </a:r>
            <a:r>
              <a:rPr lang="ru-UA" sz="2000" dirty="0" err="1">
                <a:latin typeface="Century Gothic" panose="020B0502020202020204" pitchFamily="34" charset="0"/>
              </a:rPr>
              <a:t>Якщо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хід</a:t>
            </a:r>
            <a:r>
              <a:rPr lang="ru-UA" sz="2000" dirty="0">
                <a:latin typeface="Century Gothic" panose="020B0502020202020204" pitchFamily="34" charset="0"/>
              </a:rPr>
              <a:t> Мах, то </a:t>
            </a:r>
            <a:r>
              <a:rPr lang="ru-UA" sz="2000" dirty="0" err="1">
                <a:latin typeface="Century Gothic" panose="020B0502020202020204" pitchFamily="34" charset="0"/>
              </a:rPr>
              <a:t>alpha</a:t>
            </a:r>
            <a:r>
              <a:rPr lang="ru-UA" sz="2000" dirty="0">
                <a:latin typeface="Century Gothic" panose="020B0502020202020204" pitchFamily="34" charset="0"/>
              </a:rPr>
              <a:t> = </a:t>
            </a:r>
            <a:r>
              <a:rPr lang="ru-UA" sz="2000" dirty="0" err="1">
                <a:latin typeface="Century Gothic" panose="020B0502020202020204" pitchFamily="34" charset="0"/>
              </a:rPr>
              <a:t>max</a:t>
            </a:r>
            <a:r>
              <a:rPr lang="ru-UA" sz="2000" dirty="0">
                <a:latin typeface="Century Gothic" panose="020B0502020202020204" pitchFamily="34" charset="0"/>
              </a:rPr>
              <a:t>(F(p), </a:t>
            </a:r>
            <a:r>
              <a:rPr lang="ru-UA" sz="2000" dirty="0" err="1">
                <a:latin typeface="Century Gothic" panose="020B0502020202020204" pitchFamily="34" charset="0"/>
              </a:rPr>
              <a:t>alpha</a:t>
            </a:r>
            <a:r>
              <a:rPr lang="ru-UA" sz="2000" dirty="0">
                <a:latin typeface="Century Gothic" panose="020B0502020202020204" pitchFamily="34" charset="0"/>
              </a:rPr>
              <a:t>), </a:t>
            </a:r>
            <a:r>
              <a:rPr lang="ru-UA" sz="2000" dirty="0" err="1">
                <a:latin typeface="Century Gothic" panose="020B0502020202020204" pitchFamily="34" charset="0"/>
              </a:rPr>
              <a:t>beta</a:t>
            </a:r>
            <a:r>
              <a:rPr lang="ru-UA" sz="2000" dirty="0">
                <a:latin typeface="Century Gothic" panose="020B0502020202020204" pitchFamily="34" charset="0"/>
              </a:rPr>
              <a:t> не </a:t>
            </a:r>
            <a:r>
              <a:rPr lang="ru-UA" sz="2000" dirty="0" err="1">
                <a:latin typeface="Century Gothic" panose="020B0502020202020204" pitchFamily="34" charset="0"/>
              </a:rPr>
              <a:t>змінюється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endParaRPr lang="uk-UA" sz="2000" dirty="0">
              <a:latin typeface="Century Gothic" panose="020B0502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uk-UA" sz="2000" dirty="0">
                <a:latin typeface="Century Gothic" panose="020B0502020202020204" pitchFamily="34" charset="0"/>
              </a:rPr>
              <a:t>	</a:t>
            </a:r>
            <a:r>
              <a:rPr lang="ru-UA" sz="2000" dirty="0" err="1">
                <a:latin typeface="Century Gothic" panose="020B0502020202020204" pitchFamily="34" charset="0"/>
              </a:rPr>
              <a:t>Якщо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хід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Min</a:t>
            </a:r>
            <a:r>
              <a:rPr lang="ru-UA" sz="2000" dirty="0">
                <a:latin typeface="Century Gothic" panose="020B0502020202020204" pitchFamily="34" charset="0"/>
              </a:rPr>
              <a:t>, то </a:t>
            </a:r>
            <a:r>
              <a:rPr lang="ru-UA" sz="2000" dirty="0" err="1">
                <a:latin typeface="Century Gothic" panose="020B0502020202020204" pitchFamily="34" charset="0"/>
              </a:rPr>
              <a:t>beta</a:t>
            </a:r>
            <a:r>
              <a:rPr lang="ru-UA" sz="2000" dirty="0">
                <a:latin typeface="Century Gothic" panose="020B0502020202020204" pitchFamily="34" charset="0"/>
              </a:rPr>
              <a:t> = </a:t>
            </a:r>
            <a:r>
              <a:rPr lang="ru-UA" sz="2000" dirty="0" err="1">
                <a:latin typeface="Century Gothic" panose="020B0502020202020204" pitchFamily="34" charset="0"/>
              </a:rPr>
              <a:t>min</a:t>
            </a:r>
            <a:r>
              <a:rPr lang="ru-UA" sz="2000" dirty="0">
                <a:latin typeface="Century Gothic" panose="020B0502020202020204" pitchFamily="34" charset="0"/>
              </a:rPr>
              <a:t>(F(p),</a:t>
            </a:r>
            <a:r>
              <a:rPr lang="ru-UA" sz="2000" dirty="0" err="1">
                <a:latin typeface="Century Gothic" panose="020B0502020202020204" pitchFamily="34" charset="0"/>
              </a:rPr>
              <a:t>beta</a:t>
            </a:r>
            <a:r>
              <a:rPr lang="ru-UA" sz="2000" dirty="0">
                <a:latin typeface="Century Gothic" panose="020B0502020202020204" pitchFamily="34" charset="0"/>
              </a:rPr>
              <a:t>), </a:t>
            </a:r>
            <a:r>
              <a:rPr lang="ru-UA" sz="2000" dirty="0" err="1">
                <a:latin typeface="Century Gothic" panose="020B0502020202020204" pitchFamily="34" charset="0"/>
              </a:rPr>
              <a:t>alpha</a:t>
            </a:r>
            <a:r>
              <a:rPr lang="ru-UA" sz="2000" dirty="0">
                <a:latin typeface="Century Gothic" panose="020B0502020202020204" pitchFamily="34" charset="0"/>
              </a:rPr>
              <a:t> не </a:t>
            </a:r>
            <a:r>
              <a:rPr lang="ru-UA" sz="2000" dirty="0" err="1">
                <a:latin typeface="Century Gothic" panose="020B0502020202020204" pitchFamily="34" charset="0"/>
              </a:rPr>
              <a:t>змінюється</a:t>
            </a:r>
            <a:endParaRPr lang="ru-RU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r>
              <a:rPr lang="ru-UA" sz="2000" dirty="0" err="1">
                <a:latin typeface="Century Gothic" panose="020B0502020202020204" pitchFamily="34" charset="0"/>
              </a:rPr>
              <a:t>Також</a:t>
            </a:r>
            <a:r>
              <a:rPr lang="ru-UA" sz="2000" dirty="0">
                <a:latin typeface="Century Gothic" panose="020B0502020202020204" pitchFamily="34" charset="0"/>
              </a:rPr>
              <a:t> у кожному </a:t>
            </a:r>
            <a:r>
              <a:rPr lang="ru-UA" sz="2000" dirty="0" err="1">
                <a:latin typeface="Century Gothic" panose="020B0502020202020204" pitchFamily="34" charset="0"/>
              </a:rPr>
              <a:t>вузлі</a:t>
            </a:r>
            <a:r>
              <a:rPr lang="ru-UA" sz="2000" dirty="0">
                <a:latin typeface="Century Gothic" panose="020B0502020202020204" pitchFamily="34" charset="0"/>
              </a:rPr>
              <a:t> дерева </a:t>
            </a:r>
            <a:r>
              <a:rPr lang="ru-UA" sz="2000" dirty="0" err="1">
                <a:latin typeface="Century Gothic" panose="020B0502020202020204" pitchFamily="34" charset="0"/>
              </a:rPr>
              <a:t>здійснюється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перевірка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умови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beta</a:t>
            </a:r>
            <a:r>
              <a:rPr lang="en-US" sz="2000" dirty="0">
                <a:latin typeface="Century Gothic" panose="020B0502020202020204" pitchFamily="34" charset="0"/>
              </a:rPr>
              <a:t>&lt;=</a:t>
            </a:r>
            <a:r>
              <a:rPr lang="ru-UA" sz="2000" dirty="0" err="1">
                <a:latin typeface="Century Gothic" panose="020B0502020202020204" pitchFamily="34" charset="0"/>
              </a:rPr>
              <a:t>alpha</a:t>
            </a:r>
            <a:r>
              <a:rPr lang="ru-UA" sz="2000" dirty="0">
                <a:latin typeface="Century Gothic" panose="020B0502020202020204" pitchFamily="34" charset="0"/>
              </a:rPr>
              <a:t>. </a:t>
            </a:r>
            <a:r>
              <a:rPr lang="ru-UA" sz="2000" dirty="0" err="1">
                <a:latin typeface="Century Gothic" panose="020B0502020202020204" pitchFamily="34" charset="0"/>
              </a:rPr>
              <a:t>Якщо</a:t>
            </a:r>
            <a:r>
              <a:rPr lang="ru-UA" sz="2000" dirty="0">
                <a:latin typeface="Century Gothic" panose="020B0502020202020204" pitchFamily="34" charset="0"/>
              </a:rPr>
              <a:t> в</a:t>
            </a:r>
            <a:r>
              <a:rPr lang="uk-UA" sz="2000" dirty="0">
                <a:latin typeface="Century Gothic" panose="020B0502020202020204" pitchFamily="34" charset="0"/>
              </a:rPr>
              <a:t>о</a:t>
            </a:r>
            <a:r>
              <a:rPr lang="ru-UA" sz="2000" dirty="0">
                <a:latin typeface="Century Gothic" panose="020B0502020202020204" pitchFamily="34" charset="0"/>
              </a:rPr>
              <a:t>н</a:t>
            </a:r>
            <a:r>
              <a:rPr lang="uk-UA" sz="2000" dirty="0">
                <a:latin typeface="Century Gothic" panose="020B0502020202020204" pitchFamily="34" charset="0"/>
              </a:rPr>
              <a:t>о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істинн</a:t>
            </a:r>
            <a:r>
              <a:rPr lang="uk-UA" sz="2000" dirty="0">
                <a:latin typeface="Century Gothic" panose="020B0502020202020204" pitchFamily="34" charset="0"/>
              </a:rPr>
              <a:t>о</a:t>
            </a:r>
            <a:r>
              <a:rPr lang="ru-UA" sz="2000" dirty="0">
                <a:latin typeface="Century Gothic" panose="020B0502020202020204" pitchFamily="34" charset="0"/>
              </a:rPr>
              <a:t>, то </a:t>
            </a:r>
            <a:r>
              <a:rPr lang="ru-UA" sz="2000" dirty="0" err="1">
                <a:latin typeface="Century Gothic" panose="020B0502020202020204" pitchFamily="34" charset="0"/>
              </a:rPr>
              <a:t>інші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нащадки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позиції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ігноруються</a:t>
            </a:r>
            <a:r>
              <a:rPr lang="ru-UA" sz="2000" dirty="0">
                <a:latin typeface="Century Gothic" panose="020B0502020202020204" pitchFamily="34" charset="0"/>
              </a:rPr>
              <a:t> і </a:t>
            </a:r>
            <a:r>
              <a:rPr lang="ru-UA" sz="2000" dirty="0" err="1">
                <a:latin typeface="Century Gothic" panose="020B0502020202020204" pitchFamily="34" charset="0"/>
              </a:rPr>
              <a:t>мінімакс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повертається</a:t>
            </a:r>
            <a:r>
              <a:rPr lang="ru-UA" sz="2000" dirty="0">
                <a:latin typeface="Century Gothic" panose="020B0502020202020204" pitchFamily="34" charset="0"/>
              </a:rPr>
              <a:t> до предка </a:t>
            </a:r>
            <a:r>
              <a:rPr lang="ru-UA" sz="2000" dirty="0" err="1">
                <a:latin typeface="Century Gothic" panose="020B0502020202020204" pitchFamily="34" charset="0"/>
              </a:rPr>
              <a:t>цієї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позиції</a:t>
            </a:r>
            <a:r>
              <a:rPr lang="ru-UA" sz="2000" dirty="0">
                <a:latin typeface="Century Gothic" panose="020B0502020202020204" pitchFamily="34" charset="0"/>
              </a:rPr>
              <a:t>. </a:t>
            </a:r>
            <a:endParaRPr lang="uk-UA" sz="2000" dirty="0">
              <a:latin typeface="Century Gothic" panose="020B0502020202020204" pitchFamily="34" charset="0"/>
            </a:endParaRPr>
          </a:p>
          <a:p>
            <a:endParaRPr lang="uk-UA" sz="2000" dirty="0">
              <a:latin typeface="Century Gothic" panose="020B0502020202020204" pitchFamily="34" charset="0"/>
            </a:endParaRPr>
          </a:p>
          <a:p>
            <a:r>
              <a:rPr lang="ru-UA" sz="2000" dirty="0" err="1">
                <a:latin typeface="Century Gothic" panose="020B0502020202020204" pitchFamily="34" charset="0"/>
              </a:rPr>
              <a:t>Якщо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b </a:t>
            </a:r>
            <a:r>
              <a:rPr lang="ru-UA" sz="2000" dirty="0">
                <a:latin typeface="Century Gothic" panose="020B0502020202020204" pitchFamily="34" charset="0"/>
              </a:rPr>
              <a:t>-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кількість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дозволених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ходів</a:t>
            </a:r>
            <a:r>
              <a:rPr lang="ru-UA" sz="2000" dirty="0">
                <a:latin typeface="Century Gothic" panose="020B0502020202020204" pitchFamily="34" charset="0"/>
              </a:rPr>
              <a:t> з </a:t>
            </a:r>
            <a:r>
              <a:rPr lang="ru-UA" sz="2000" dirty="0" err="1">
                <a:latin typeface="Century Gothic" panose="020B0502020202020204" pitchFamily="34" charset="0"/>
              </a:rPr>
              <a:t>кожної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позиції</a:t>
            </a:r>
            <a:r>
              <a:rPr lang="ru-UA" sz="2000" dirty="0">
                <a:latin typeface="Century Gothic" panose="020B0502020202020204" pitchFamily="34" charset="0"/>
              </a:rPr>
              <a:t>, а п - </a:t>
            </a:r>
            <a:r>
              <a:rPr lang="ru-UA" sz="2000" dirty="0" err="1">
                <a:latin typeface="Century Gothic" panose="020B0502020202020204" pitchFamily="34" charset="0"/>
              </a:rPr>
              <a:t>глибина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ігрового</a:t>
            </a:r>
            <a:r>
              <a:rPr lang="ru-UA" sz="2000" dirty="0">
                <a:latin typeface="Century Gothic" panose="020B0502020202020204" pitchFamily="34" charset="0"/>
              </a:rPr>
              <a:t> дерева, то альфа-бета </a:t>
            </a:r>
            <a:r>
              <a:rPr lang="ru-RU" sz="2000" dirty="0" err="1">
                <a:latin typeface="Century Gothic" panose="020B0502020202020204" pitchFamily="34" charset="0"/>
              </a:rPr>
              <a:t>скорочення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перевіряє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близько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від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b</a:t>
            </a:r>
            <a:r>
              <a:rPr lang="en-US" sz="2000" baseline="30000" dirty="0">
                <a:latin typeface="Century Gothic" panose="020B0502020202020204" pitchFamily="34" charset="0"/>
              </a:rPr>
              <a:t>n</a:t>
            </a:r>
            <a:r>
              <a:rPr lang="ru-UA" sz="2000" baseline="30000" dirty="0">
                <a:latin typeface="Century Gothic" panose="020B0502020202020204" pitchFamily="34" charset="0"/>
              </a:rPr>
              <a:t>/2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uk-UA" sz="2000" dirty="0">
                <a:latin typeface="Century Gothic" panose="020B0502020202020204" pitchFamily="34" charset="0"/>
              </a:rPr>
              <a:t>до </a:t>
            </a:r>
            <a:r>
              <a:rPr lang="en-US" sz="2000" dirty="0">
                <a:latin typeface="Century Gothic" panose="020B0502020202020204" pitchFamily="34" charset="0"/>
              </a:rPr>
              <a:t>b</a:t>
            </a:r>
            <a:r>
              <a:rPr lang="en-US" sz="2000" baseline="30000" dirty="0">
                <a:latin typeface="Century Gothic" panose="020B0502020202020204" pitchFamily="34" charset="0"/>
              </a:rPr>
              <a:t>3n</a:t>
            </a:r>
            <a:r>
              <a:rPr lang="ru-UA" sz="2000" baseline="30000" dirty="0">
                <a:latin typeface="Century Gothic" panose="020B0502020202020204" pitchFamily="34" charset="0"/>
              </a:rPr>
              <a:t>/</a:t>
            </a:r>
            <a:r>
              <a:rPr lang="en-US" sz="2000" baseline="30000" dirty="0">
                <a:latin typeface="Century Gothic" panose="020B0502020202020204" pitchFamily="34" charset="0"/>
              </a:rPr>
              <a:t>4</a:t>
            </a:r>
            <a:r>
              <a:rPr lang="ru-UA" sz="2000" baseline="30000" dirty="0">
                <a:latin typeface="Century Gothic" panose="020B0502020202020204" pitchFamily="34" charset="0"/>
              </a:rPr>
              <a:t> </a:t>
            </a:r>
            <a:r>
              <a:rPr lang="en-US" sz="2000" baseline="30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позицій</a:t>
            </a:r>
            <a:r>
              <a:rPr lang="ru-UA" sz="2000" dirty="0">
                <a:latin typeface="Century Gothic" panose="020B0502020202020204" pitchFamily="34" charset="0"/>
              </a:rPr>
              <a:t>, </a:t>
            </a:r>
            <a:r>
              <a:rPr lang="ru-UA" sz="2000" dirty="0" err="1">
                <a:latin typeface="Century Gothic" panose="020B0502020202020204" pitchFamily="34" charset="0"/>
              </a:rPr>
              <a:t>тоді</a:t>
            </a:r>
            <a:r>
              <a:rPr lang="ru-UA" sz="2000" dirty="0">
                <a:latin typeface="Century Gothic" panose="020B0502020202020204" pitchFamily="34" charset="0"/>
              </a:rPr>
              <a:t> як </a:t>
            </a:r>
            <a:r>
              <a:rPr lang="ru-UA" sz="2000" dirty="0" err="1">
                <a:latin typeface="Century Gothic" panose="020B0502020202020204" pitchFamily="34" charset="0"/>
              </a:rPr>
              <a:t>мінімакс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перевіряє</a:t>
            </a:r>
            <a:r>
              <a:rPr lang="en-US" sz="2000" dirty="0">
                <a:latin typeface="Century Gothic" panose="020B0502020202020204" pitchFamily="34" charset="0"/>
              </a:rPr>
              <a:t> b</a:t>
            </a:r>
            <a:r>
              <a:rPr lang="en-US" sz="2000" baseline="30000" dirty="0">
                <a:latin typeface="Century Gothic" panose="020B0502020202020204" pitchFamily="34" charset="0"/>
              </a:rPr>
              <a:t>n </a:t>
            </a:r>
            <a:r>
              <a:rPr lang="uk-UA" sz="2000" dirty="0">
                <a:latin typeface="Century Gothic" panose="020B0502020202020204" pitchFamily="34" charset="0"/>
              </a:rPr>
              <a:t>позицій</a:t>
            </a:r>
            <a:r>
              <a:rPr lang="uk-UA" sz="2000" baseline="30000" dirty="0">
                <a:latin typeface="Century Gothic" panose="020B0502020202020204" pitchFamily="34" charset="0"/>
              </a:rPr>
              <a:t>.</a:t>
            </a:r>
            <a:endParaRPr lang="ru-UA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29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19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5" b="3948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4012529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32DB51A-040B-4561-AE0C-76611F59B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40D40A-A343-4077-831C-22CB797E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2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97E579F-D26A-4710-BFBA-0447BCBA0BF0}"/>
              </a:ext>
            </a:extLst>
          </p:cNvPr>
          <p:cNvSpPr txBox="1">
            <a:spLocks/>
          </p:cNvSpPr>
          <p:nvPr/>
        </p:nvSpPr>
        <p:spPr>
          <a:xfrm>
            <a:off x="1524000" y="353134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Розглянемо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таке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як: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AABC4-9BF1-4FBB-8B77-9CD1B79ACFEF}"/>
              </a:ext>
            </a:extLst>
          </p:cNvPr>
          <p:cNvSpPr txBox="1"/>
          <p:nvPr/>
        </p:nvSpPr>
        <p:spPr>
          <a:xfrm>
            <a:off x="413486" y="740299"/>
            <a:ext cx="7250227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dirty="0">
                <a:latin typeface="Century Gothic" panose="020B0502020202020204" pitchFamily="34" charset="0"/>
              </a:rPr>
              <a:t>Типи </a:t>
            </a:r>
            <a:r>
              <a:rPr lang="ru-RU" dirty="0" err="1">
                <a:latin typeface="Century Gothic" panose="020B0502020202020204" pitchFamily="34" charset="0"/>
              </a:rPr>
              <a:t>ігор</a:t>
            </a:r>
            <a:endParaRPr lang="en-US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dirty="0" err="1">
                <a:latin typeface="Century Gothic" panose="020B0502020202020204" pitchFamily="34" charset="0"/>
              </a:rPr>
              <a:t>Що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таке</a:t>
            </a:r>
            <a:r>
              <a:rPr lang="ru-RU" dirty="0">
                <a:latin typeface="Century Gothic" panose="020B0502020202020204" pitchFamily="34" charset="0"/>
              </a:rPr>
              <a:t> алгоритм </a:t>
            </a:r>
            <a:r>
              <a:rPr lang="ru-RU" dirty="0" err="1">
                <a:latin typeface="Century Gothic" panose="020B0502020202020204" pitchFamily="34" charset="0"/>
              </a:rPr>
              <a:t>мінімакс</a:t>
            </a:r>
            <a:r>
              <a:rPr lang="ru-RU" dirty="0">
                <a:latin typeface="Century Gothic" panose="020B0502020202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dirty="0" err="1">
                <a:latin typeface="Century Gothic" panose="020B0502020202020204" pitchFamily="34" charset="0"/>
              </a:rPr>
              <a:t>Історія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виникнення</a:t>
            </a:r>
            <a:endParaRPr lang="ru-RU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dirty="0">
                <a:latin typeface="Century Gothic" panose="020B0502020202020204" pitchFamily="34" charset="0"/>
              </a:rPr>
              <a:t>Теорема </a:t>
            </a:r>
            <a:r>
              <a:rPr lang="ru-RU" dirty="0" err="1">
                <a:latin typeface="Century Gothic" panose="020B0502020202020204" pitchFamily="34" charset="0"/>
              </a:rPr>
              <a:t>мінімакс</a:t>
            </a:r>
            <a:endParaRPr lang="ru-RU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dirty="0" err="1">
                <a:latin typeface="Century Gothic" panose="020B0502020202020204" pitchFamily="34" charset="0"/>
              </a:rPr>
              <a:t>Основні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поняття</a:t>
            </a:r>
            <a:r>
              <a:rPr lang="ru-RU" dirty="0">
                <a:latin typeface="Century Gothic" panose="020B0502020202020204" pitchFamily="34" charset="0"/>
              </a:rPr>
              <a:t> для алгоритму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i="0" u="none" strike="noStrike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Властивості</a:t>
            </a:r>
            <a:r>
              <a:rPr lang="ru-RU" i="0" u="none" strike="noStrike" dirty="0">
                <a:solidFill>
                  <a:srgbClr val="000000"/>
                </a:solidFill>
                <a:latin typeface="Century Gothic" panose="020B0502020202020204" pitchFamily="34" charset="0"/>
              </a:rPr>
              <a:t> алгоритму </a:t>
            </a:r>
            <a:r>
              <a:rPr lang="ru-RU" dirty="0" err="1">
                <a:latin typeface="Century Gothic" panose="020B0502020202020204" pitchFamily="34" charset="0"/>
              </a:rPr>
              <a:t>мінімакс</a:t>
            </a:r>
            <a:endParaRPr lang="ru-RU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Доведення</a:t>
            </a:r>
            <a:r>
              <a:rPr lang="ru-RU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часово</a:t>
            </a:r>
            <a:r>
              <a:rPr lang="uk-UA" dirty="0">
                <a:solidFill>
                  <a:srgbClr val="000000"/>
                </a:solidFill>
                <a:latin typeface="Century Gothic" panose="020B0502020202020204" pitchFamily="34" charset="0"/>
              </a:rPr>
              <a:t>ї та просторової </a:t>
            </a:r>
            <a:r>
              <a:rPr lang="uk-UA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складностей</a:t>
            </a:r>
            <a:endParaRPr lang="uk-UA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i="0" u="none" strike="noStrike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Функц</a:t>
            </a:r>
            <a:r>
              <a:rPr lang="uk-UA" i="0" u="none" strike="noStrike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іональний</a:t>
            </a:r>
            <a:r>
              <a:rPr lang="uk-UA" i="0" u="none" strike="noStrike" dirty="0">
                <a:solidFill>
                  <a:srgbClr val="000000"/>
                </a:solidFill>
                <a:latin typeface="Century Gothic" panose="020B0502020202020204" pitchFamily="34" charset="0"/>
              </a:rPr>
              <a:t> опис</a:t>
            </a:r>
            <a:r>
              <a:rPr lang="ru-RU" i="0" u="none" strike="noStrike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ru-RU" i="0" u="none" strike="noStrike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мінімаксного</a:t>
            </a:r>
            <a:r>
              <a:rPr lang="ru-RU" i="0" u="none" strike="noStrike" dirty="0">
                <a:solidFill>
                  <a:srgbClr val="000000"/>
                </a:solidFill>
                <a:latin typeface="Century Gothic" panose="020B0502020202020204" pitchFamily="34" charset="0"/>
              </a:rPr>
              <a:t> алгоритму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000000"/>
                </a:solidFill>
                <a:latin typeface="Century Gothic" panose="020B0502020202020204" pitchFamily="34" charset="0"/>
              </a:rPr>
              <a:t>Приклад </a:t>
            </a:r>
            <a:r>
              <a:rPr lang="ru-RU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роботи</a:t>
            </a:r>
            <a:r>
              <a:rPr lang="ru-RU" i="0" strike="noStrike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ru-RU" i="0" strike="noStrike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мінімаксного</a:t>
            </a:r>
            <a:r>
              <a:rPr lang="ru-RU" i="0" strike="noStrike" dirty="0">
                <a:solidFill>
                  <a:srgbClr val="000000"/>
                </a:solidFill>
                <a:latin typeface="Century Gothic" panose="020B0502020202020204" pitchFamily="34" charset="0"/>
              </a:rPr>
              <a:t> алгоритму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i="0" strike="noStrike" dirty="0">
                <a:latin typeface="Century Gothic" panose="020B0502020202020204" pitchFamily="34" charset="0"/>
              </a:rPr>
              <a:t>Приклад </a:t>
            </a:r>
            <a:r>
              <a:rPr lang="ru-RU" i="0" strike="noStrike" dirty="0" err="1">
                <a:latin typeface="Century Gothic" panose="020B0502020202020204" pitchFamily="34" charset="0"/>
              </a:rPr>
              <a:t>роботи</a:t>
            </a:r>
            <a:r>
              <a:rPr lang="ru-RU" i="0" strike="noStrike" dirty="0">
                <a:latin typeface="Century Gothic" panose="020B0502020202020204" pitchFamily="34" charset="0"/>
              </a:rPr>
              <a:t> альфа-бета </a:t>
            </a:r>
            <a:r>
              <a:rPr lang="ru-RU" i="0" strike="noStrike" dirty="0" err="1">
                <a:latin typeface="Century Gothic" panose="020B0502020202020204" pitchFamily="34" charset="0"/>
              </a:rPr>
              <a:t>скорочення</a:t>
            </a:r>
            <a:endParaRPr lang="en-US" i="0" strike="noStrike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1800" dirty="0">
                <a:latin typeface="Century Gothic" panose="020B0502020202020204" pitchFamily="34" charset="0"/>
              </a:rPr>
              <a:t>Гра «</a:t>
            </a:r>
            <a:r>
              <a:rPr lang="ru-RU" sz="1800" dirty="0" err="1">
                <a:latin typeface="Century Gothic" panose="020B0502020202020204" pitchFamily="34" charset="0"/>
              </a:rPr>
              <a:t>Хрестики-Нуліки</a:t>
            </a:r>
            <a:r>
              <a:rPr lang="uk-UA" sz="1800" dirty="0">
                <a:latin typeface="Century Gothic" panose="020B0502020202020204" pitchFamily="34" charset="0"/>
              </a:rPr>
              <a:t>»</a:t>
            </a:r>
            <a:endParaRPr lang="ru-UA" sz="18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1800" dirty="0">
                <a:latin typeface="Century Gothic" panose="020B0502020202020204" pitchFamily="34" charset="0"/>
              </a:rPr>
              <a:t>Гра «Камінь-ножиці-папір»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dirty="0" err="1">
                <a:latin typeface="Century Gothic" panose="020B0502020202020204" pitchFamily="34" charset="0"/>
              </a:rPr>
              <a:t>Гра</a:t>
            </a:r>
            <a:r>
              <a:rPr lang="ru-RU" dirty="0">
                <a:latin typeface="Century Gothic" panose="020B0502020202020204" pitchFamily="34" charset="0"/>
              </a:rPr>
              <a:t> «</a:t>
            </a:r>
            <a:r>
              <a:rPr lang="ru-RU" dirty="0" err="1">
                <a:latin typeface="Century Gothic" panose="020B0502020202020204" pitchFamily="34" charset="0"/>
              </a:rPr>
              <a:t>Морський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uk-UA" dirty="0">
                <a:latin typeface="Century Gothic" panose="020B0502020202020204" pitchFamily="34" charset="0"/>
              </a:rPr>
              <a:t>бій</a:t>
            </a:r>
            <a:r>
              <a:rPr lang="ru-RU" dirty="0">
                <a:latin typeface="Century Gothic" panose="020B0502020202020204" pitchFamily="34" charset="0"/>
              </a:rPr>
              <a:t>»</a:t>
            </a:r>
            <a:endParaRPr lang="ru-UA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Висновок</a:t>
            </a:r>
            <a:endParaRPr lang="ru-UA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ru-UA" sz="24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ru-UA" sz="2400" dirty="0">
              <a:latin typeface="Century Gothic" panose="020B0502020202020204" pitchFamily="34" charset="0"/>
            </a:endParaRPr>
          </a:p>
          <a:p>
            <a:endParaRPr lang="ru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endParaRPr lang="ru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endParaRPr lang="ru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22FF03-84AE-4A1F-BF94-53A66C06B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69" y="1559641"/>
            <a:ext cx="4155931" cy="415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75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20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r="108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6977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21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r="81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37194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22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" r="486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111456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23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r="43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7608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24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" r="486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16195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25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" b="811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30381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26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" b="136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44117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27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42703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28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" b="581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57142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29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" b="790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140132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38065D-324F-4D08-A27F-6B6FFBA3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311" y="1550859"/>
            <a:ext cx="9060341" cy="2755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16BC045-BD03-4215-84B1-21D221F1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A26D40-0206-4F0A-B399-CC79C97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3</a:t>
            </a:fld>
            <a:endParaRPr lang="ru-UA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D0AD156-08CD-4DFF-A7D2-023C6D0FF84A}"/>
              </a:ext>
            </a:extLst>
          </p:cNvPr>
          <p:cNvSpPr txBox="1">
            <a:spLocks/>
          </p:cNvSpPr>
          <p:nvPr/>
        </p:nvSpPr>
        <p:spPr>
          <a:xfrm>
            <a:off x="1524000" y="406830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Типи 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ігор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A9862F-6882-479E-8B6B-D84849927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78" y="3827281"/>
            <a:ext cx="3142749" cy="31427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D51D70F-E4B9-41CA-B937-CC323D86C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305998"/>
            <a:ext cx="2860590" cy="286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62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30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" b="348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187463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7E39B84-97BE-4809-A577-C9C936CB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34E0CA-F351-4A91-A0E5-9A3838A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31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F670ECB-058D-45C0-B267-BA3B922D5230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Приклад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роботи</a:t>
            </a:r>
            <a:r>
              <a:rPr lang="ru-RU" sz="36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альфа-бета </a:t>
            </a:r>
            <a:r>
              <a:rPr lang="ru-RU" sz="3600" b="1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скорочення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653945-AE2B-4BAE-9C5D-74E56FAC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" b="277"/>
          <a:stretch/>
        </p:blipFill>
        <p:spPr>
          <a:xfrm>
            <a:off x="719008" y="1259363"/>
            <a:ext cx="10465109" cy="4449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FFD0E-D1DC-4DC5-AE10-0F0BA9657DB2}"/>
              </a:ext>
            </a:extLst>
          </p:cNvPr>
          <p:cNvSpPr txBox="1"/>
          <p:nvPr/>
        </p:nvSpPr>
        <p:spPr>
          <a:xfrm>
            <a:off x="3399232" y="5832625"/>
            <a:ext cx="5104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UA" sz="2000" b="1" dirty="0" err="1">
                <a:latin typeface="Century Gothic" panose="020B0502020202020204" pitchFamily="34" charset="0"/>
              </a:rPr>
              <a:t>beta</a:t>
            </a:r>
            <a:r>
              <a:rPr lang="en-US" sz="2000" b="1" dirty="0">
                <a:latin typeface="Century Gothic" panose="020B0502020202020204" pitchFamily="34" charset="0"/>
              </a:rPr>
              <a:t>&lt;=</a:t>
            </a:r>
            <a:r>
              <a:rPr lang="ru-UA" sz="2000" b="1" dirty="0" err="1">
                <a:latin typeface="Century Gothic" panose="020B0502020202020204" pitchFamily="34" charset="0"/>
              </a:rPr>
              <a:t>alpha</a:t>
            </a:r>
            <a:endParaRPr lang="ru-UA" b="1" dirty="0"/>
          </a:p>
        </p:txBody>
      </p:sp>
    </p:spTree>
    <p:extLst>
      <p:ext uri="{BB962C8B-B14F-4D97-AF65-F5344CB8AC3E}">
        <p14:creationId xmlns:p14="http://schemas.microsoft.com/office/powerpoint/2010/main" val="19120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5E99AA3-91B5-46C4-A41D-A1A2F5F2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019A4EF-4127-4A05-87F2-D134AF58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32</a:t>
            </a:fld>
            <a:endParaRPr lang="ru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743EB53-F8B8-4B36-AA36-1BEB2B4B5D44}"/>
              </a:ext>
            </a:extLst>
          </p:cNvPr>
          <p:cNvSpPr txBox="1">
            <a:spLocks/>
          </p:cNvSpPr>
          <p:nvPr/>
        </p:nvSpPr>
        <p:spPr>
          <a:xfrm>
            <a:off x="1665191" y="136525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Хрестики-Нуліки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A99DC-25E5-4FE7-8DF9-FD0836E67FEC}"/>
              </a:ext>
            </a:extLst>
          </p:cNvPr>
          <p:cNvSpPr txBox="1"/>
          <p:nvPr/>
        </p:nvSpPr>
        <p:spPr>
          <a:xfrm>
            <a:off x="5529606" y="2507530"/>
            <a:ext cx="582419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 err="1">
                <a:latin typeface="Century Gothic" panose="020B0502020202020204" pitchFamily="34" charset="0"/>
              </a:rPr>
              <a:t>Хрестики-нуліки</a:t>
            </a:r>
            <a:r>
              <a:rPr lang="ru-RU" sz="2000" dirty="0">
                <a:latin typeface="Century Gothic" panose="020B0502020202020204" pitchFamily="34" charset="0"/>
              </a:rPr>
              <a:t> - </a:t>
            </a:r>
            <a:r>
              <a:rPr lang="ru-RU" sz="2000" dirty="0" err="1">
                <a:latin typeface="Century Gothic" panose="020B0502020202020204" pitchFamily="34" charset="0"/>
              </a:rPr>
              <a:t>логічна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гра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між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двома</a:t>
            </a:r>
            <a:r>
              <a:rPr lang="ru-RU" sz="2000" dirty="0">
                <a:latin typeface="Century Gothic" panose="020B0502020202020204" pitchFamily="34" charset="0"/>
              </a:rPr>
              <a:t> супротивниками на квадратному </a:t>
            </a:r>
            <a:r>
              <a:rPr lang="ru-RU" sz="2000" dirty="0" err="1">
                <a:latin typeface="Century Gothic" panose="020B0502020202020204" pitchFamily="34" charset="0"/>
              </a:rPr>
              <a:t>полі</a:t>
            </a:r>
            <a:r>
              <a:rPr lang="ru-RU" sz="2000" dirty="0">
                <a:latin typeface="Century Gothic" panose="020B0502020202020204" pitchFamily="34" charset="0"/>
              </a:rPr>
              <a:t> 3 на 3 </a:t>
            </a:r>
            <a:r>
              <a:rPr lang="ru-RU" sz="2000" dirty="0" err="1">
                <a:latin typeface="Century Gothic" panose="020B0502020202020204" pitchFamily="34" charset="0"/>
              </a:rPr>
              <a:t>клітини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або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більшого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розміру</a:t>
            </a:r>
            <a:r>
              <a:rPr lang="ru-RU" sz="2000" dirty="0">
                <a:latin typeface="Century Gothic" panose="020B0502020202020204" pitchFamily="34" charset="0"/>
              </a:rPr>
              <a:t>. Один </a:t>
            </a:r>
            <a:r>
              <a:rPr lang="ru-RU" sz="2000" dirty="0" err="1">
                <a:latin typeface="Century Gothic" panose="020B0502020202020204" pitchFamily="34" charset="0"/>
              </a:rPr>
              <a:t>із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гравців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грає</a:t>
            </a:r>
            <a:r>
              <a:rPr lang="ru-RU" sz="2000" dirty="0">
                <a:latin typeface="Century Gothic" panose="020B0502020202020204" pitchFamily="34" charset="0"/>
              </a:rPr>
              <a:t> «</a:t>
            </a:r>
            <a:r>
              <a:rPr lang="ru-RU" sz="2000" dirty="0" err="1">
                <a:latin typeface="Century Gothic" panose="020B0502020202020204" pitchFamily="34" charset="0"/>
              </a:rPr>
              <a:t>хрестиками</a:t>
            </a:r>
            <a:r>
              <a:rPr lang="ru-RU" sz="2000" dirty="0">
                <a:latin typeface="Century Gothic" panose="020B0502020202020204" pitchFamily="34" charset="0"/>
              </a:rPr>
              <a:t>», </a:t>
            </a:r>
            <a:r>
              <a:rPr lang="ru-RU" sz="2000" dirty="0" err="1">
                <a:latin typeface="Century Gothic" panose="020B0502020202020204" pitchFamily="34" charset="0"/>
              </a:rPr>
              <a:t>другий</a:t>
            </a:r>
            <a:r>
              <a:rPr lang="ru-RU" sz="2000" dirty="0">
                <a:latin typeface="Century Gothic" panose="020B0502020202020204" pitchFamily="34" charset="0"/>
              </a:rPr>
              <a:t> - «нуликами».</a:t>
            </a:r>
          </a:p>
          <a:p>
            <a:pPr algn="ctr"/>
            <a:endParaRPr lang="ru-UA" sz="2400" dirty="0">
              <a:latin typeface="Century Gothic" panose="020B0502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B1E55-5231-47A2-856D-787CB13C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43" y="1397232"/>
            <a:ext cx="3768657" cy="37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31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5E99AA3-91B5-46C4-A41D-A1A2F5F2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019A4EF-4127-4A05-87F2-D134AF58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33</a:t>
            </a:fld>
            <a:endParaRPr lang="ru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743EB53-F8B8-4B36-AA36-1BEB2B4B5D44}"/>
              </a:ext>
            </a:extLst>
          </p:cNvPr>
          <p:cNvSpPr txBox="1">
            <a:spLocks/>
          </p:cNvSpPr>
          <p:nvPr/>
        </p:nvSpPr>
        <p:spPr>
          <a:xfrm>
            <a:off x="1665191" y="136525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Хрестики-Нуліки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FA804-4D90-4AAF-A6FA-2F315CC329B9}"/>
              </a:ext>
            </a:extLst>
          </p:cNvPr>
          <p:cNvSpPr txBox="1"/>
          <p:nvPr/>
        </p:nvSpPr>
        <p:spPr>
          <a:xfrm>
            <a:off x="216030" y="442833"/>
            <a:ext cx="6094428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Правила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гри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UA" dirty="0" err="1">
                <a:latin typeface="Century Gothic" panose="020B0502020202020204" pitchFamily="34" charset="0"/>
              </a:rPr>
              <a:t>Гравці</a:t>
            </a:r>
            <a:r>
              <a:rPr lang="ru-UA" dirty="0">
                <a:latin typeface="Century Gothic" panose="020B0502020202020204" pitchFamily="34" charset="0"/>
              </a:rPr>
              <a:t> по </a:t>
            </a:r>
            <a:r>
              <a:rPr lang="ru-UA" dirty="0" err="1">
                <a:latin typeface="Century Gothic" panose="020B0502020202020204" pitchFamily="34" charset="0"/>
              </a:rPr>
              <a:t>черзі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ставлять</a:t>
            </a:r>
            <a:r>
              <a:rPr lang="ru-UA" dirty="0">
                <a:latin typeface="Century Gothic" panose="020B0502020202020204" pitchFamily="34" charset="0"/>
              </a:rPr>
              <a:t> на </a:t>
            </a:r>
            <a:r>
              <a:rPr lang="ru-UA" dirty="0" err="1">
                <a:latin typeface="Century Gothic" panose="020B0502020202020204" pitchFamily="34" charset="0"/>
              </a:rPr>
              <a:t>вільні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клітини</a:t>
            </a:r>
            <a:r>
              <a:rPr lang="ru-UA" dirty="0">
                <a:latin typeface="Century Gothic" panose="020B0502020202020204" pitchFamily="34" charset="0"/>
              </a:rPr>
              <a:t> поля 3х3 знаки (один </a:t>
            </a:r>
            <a:r>
              <a:rPr lang="ru-UA" dirty="0" err="1">
                <a:latin typeface="Century Gothic" panose="020B0502020202020204" pitchFamily="34" charset="0"/>
              </a:rPr>
              <a:t>завжди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хрестики</a:t>
            </a:r>
            <a:r>
              <a:rPr lang="ru-UA" dirty="0">
                <a:latin typeface="Century Gothic" panose="020B0502020202020204" pitchFamily="34" charset="0"/>
              </a:rPr>
              <a:t>, </a:t>
            </a:r>
            <a:r>
              <a:rPr lang="ru-UA" dirty="0" err="1">
                <a:latin typeface="Century Gothic" panose="020B0502020202020204" pitchFamily="34" charset="0"/>
              </a:rPr>
              <a:t>інший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завжди</a:t>
            </a:r>
            <a:r>
              <a:rPr lang="ru-UA" dirty="0">
                <a:latin typeface="Century Gothic" panose="020B0502020202020204" pitchFamily="34" charset="0"/>
              </a:rPr>
              <a:t> нулики). </a:t>
            </a: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UA" dirty="0">
                <a:latin typeface="Century Gothic" panose="020B0502020202020204" pitchFamily="34" charset="0"/>
              </a:rPr>
              <a:t>Перший, </a:t>
            </a:r>
            <a:r>
              <a:rPr lang="ru-UA" dirty="0" err="1">
                <a:latin typeface="Century Gothic" panose="020B0502020202020204" pitchFamily="34" charset="0"/>
              </a:rPr>
              <a:t>який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збудував</a:t>
            </a:r>
            <a:r>
              <a:rPr lang="ru-UA" dirty="0">
                <a:latin typeface="Century Gothic" panose="020B0502020202020204" pitchFamily="34" charset="0"/>
              </a:rPr>
              <a:t> у ряд 3 </a:t>
            </a:r>
            <a:r>
              <a:rPr lang="ru-UA" dirty="0" err="1">
                <a:latin typeface="Century Gothic" panose="020B0502020202020204" pitchFamily="34" charset="0"/>
              </a:rPr>
              <a:t>своїх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постаті</a:t>
            </a:r>
            <a:r>
              <a:rPr lang="ru-UA" dirty="0">
                <a:latin typeface="Century Gothic" panose="020B0502020202020204" pitchFamily="34" charset="0"/>
              </a:rPr>
              <a:t> по </a:t>
            </a:r>
            <a:r>
              <a:rPr lang="ru-UA" dirty="0" err="1">
                <a:latin typeface="Century Gothic" panose="020B0502020202020204" pitchFamily="34" charset="0"/>
              </a:rPr>
              <a:t>вертикалі</a:t>
            </a:r>
            <a:r>
              <a:rPr lang="ru-UA" dirty="0">
                <a:latin typeface="Century Gothic" panose="020B0502020202020204" pitchFamily="34" charset="0"/>
              </a:rPr>
              <a:t>, </a:t>
            </a:r>
            <a:r>
              <a:rPr lang="ru-UA" dirty="0" err="1">
                <a:latin typeface="Century Gothic" panose="020B0502020202020204" pitchFamily="34" charset="0"/>
              </a:rPr>
              <a:t>горизонталі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або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великій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діагоналі</a:t>
            </a:r>
            <a:r>
              <a:rPr lang="ru-UA" dirty="0">
                <a:latin typeface="Century Gothic" panose="020B0502020202020204" pitchFamily="34" charset="0"/>
              </a:rPr>
              <a:t>, </a:t>
            </a:r>
            <a:r>
              <a:rPr lang="ru-UA" dirty="0" err="1">
                <a:latin typeface="Century Gothic" panose="020B0502020202020204" pitchFamily="34" charset="0"/>
              </a:rPr>
              <a:t>виграє</a:t>
            </a:r>
            <a:r>
              <a:rPr lang="ru-UA" dirty="0">
                <a:latin typeface="Century Gothic" panose="020B0502020202020204" pitchFamily="34" charset="0"/>
              </a:rPr>
              <a:t>. </a:t>
            </a: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UA" dirty="0" err="1">
                <a:latin typeface="Century Gothic" panose="020B0502020202020204" pitchFamily="34" charset="0"/>
              </a:rPr>
              <a:t>Якщо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гравці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заповнили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всі</a:t>
            </a:r>
            <a:r>
              <a:rPr lang="ru-UA" dirty="0">
                <a:latin typeface="Century Gothic" panose="020B0502020202020204" pitchFamily="34" charset="0"/>
              </a:rPr>
              <a:t> 9 </a:t>
            </a:r>
            <a:r>
              <a:rPr lang="ru-UA" dirty="0" err="1">
                <a:latin typeface="Century Gothic" panose="020B0502020202020204" pitchFamily="34" charset="0"/>
              </a:rPr>
              <a:t>осередків</a:t>
            </a:r>
            <a:r>
              <a:rPr lang="ru-UA" dirty="0">
                <a:latin typeface="Century Gothic" panose="020B0502020202020204" pitchFamily="34" charset="0"/>
              </a:rPr>
              <a:t> і </a:t>
            </a:r>
            <a:r>
              <a:rPr lang="ru-UA" dirty="0" err="1">
                <a:latin typeface="Century Gothic" panose="020B0502020202020204" pitchFamily="34" charset="0"/>
              </a:rPr>
              <a:t>виявилося</a:t>
            </a:r>
            <a:r>
              <a:rPr lang="ru-UA" dirty="0">
                <a:latin typeface="Century Gothic" panose="020B0502020202020204" pitchFamily="34" charset="0"/>
              </a:rPr>
              <a:t>, </a:t>
            </a:r>
            <a:r>
              <a:rPr lang="ru-UA" dirty="0" err="1">
                <a:latin typeface="Century Gothic" panose="020B0502020202020204" pitchFamily="34" charset="0"/>
              </a:rPr>
              <a:t>що</a:t>
            </a:r>
            <a:r>
              <a:rPr lang="ru-UA" dirty="0">
                <a:latin typeface="Century Gothic" panose="020B0502020202020204" pitchFamily="34" charset="0"/>
              </a:rPr>
              <a:t> в </a:t>
            </a:r>
            <a:r>
              <a:rPr lang="ru-UA" dirty="0" err="1">
                <a:latin typeface="Century Gothic" panose="020B0502020202020204" pitchFamily="34" charset="0"/>
              </a:rPr>
              <a:t>жодній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вертикалі</a:t>
            </a:r>
            <a:r>
              <a:rPr lang="ru-UA" dirty="0">
                <a:latin typeface="Century Gothic" panose="020B0502020202020204" pitchFamily="34" charset="0"/>
              </a:rPr>
              <a:t>, </a:t>
            </a:r>
            <a:r>
              <a:rPr lang="ru-UA" dirty="0" err="1">
                <a:latin typeface="Century Gothic" panose="020B0502020202020204" pitchFamily="34" charset="0"/>
              </a:rPr>
              <a:t>горизонталі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або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великій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діагоналі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немає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трьох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однакових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знаків</a:t>
            </a:r>
            <a:r>
              <a:rPr lang="ru-UA" dirty="0">
                <a:latin typeface="Century Gothic" panose="020B0502020202020204" pitchFamily="34" charset="0"/>
              </a:rPr>
              <a:t>, </a:t>
            </a:r>
            <a:r>
              <a:rPr lang="ru-UA" dirty="0" err="1">
                <a:latin typeface="Century Gothic" panose="020B0502020202020204" pitchFamily="34" charset="0"/>
              </a:rPr>
              <a:t>партія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вважається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нічиєю</a:t>
            </a:r>
            <a:r>
              <a:rPr lang="ru-UA" dirty="0">
                <a:latin typeface="Century Gothic" panose="020B0502020202020204" pitchFamily="34" charset="0"/>
              </a:rPr>
              <a:t>, </a:t>
            </a:r>
            <a:r>
              <a:rPr lang="ru-UA" dirty="0" err="1">
                <a:latin typeface="Century Gothic" panose="020B0502020202020204" pitchFamily="34" charset="0"/>
              </a:rPr>
              <a:t>що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закінчилася</a:t>
            </a:r>
            <a:r>
              <a:rPr lang="ru-UA" dirty="0">
                <a:latin typeface="Century Gothic" panose="020B0502020202020204" pitchFamily="34" charset="0"/>
              </a:rPr>
              <a:t>. </a:t>
            </a: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UA" dirty="0">
                <a:latin typeface="Century Gothic" panose="020B0502020202020204" pitchFamily="34" charset="0"/>
              </a:rPr>
              <a:t>Перший </a:t>
            </a:r>
            <a:r>
              <a:rPr lang="ru-UA" dirty="0" err="1">
                <a:latin typeface="Century Gothic" panose="020B0502020202020204" pitchFamily="34" charset="0"/>
              </a:rPr>
              <a:t>хід</a:t>
            </a:r>
            <a:r>
              <a:rPr lang="ru-UA" dirty="0">
                <a:latin typeface="Century Gothic" panose="020B0502020202020204" pitchFamily="34" charset="0"/>
              </a:rPr>
              <a:t> робить </a:t>
            </a:r>
            <a:r>
              <a:rPr lang="ru-UA" dirty="0" err="1">
                <a:latin typeface="Century Gothic" panose="020B0502020202020204" pitchFamily="34" charset="0"/>
              </a:rPr>
              <a:t>гравець</a:t>
            </a:r>
            <a:r>
              <a:rPr lang="ru-UA" dirty="0">
                <a:latin typeface="Century Gothic" panose="020B0502020202020204" pitchFamily="34" charset="0"/>
              </a:rPr>
              <a:t>, </a:t>
            </a:r>
            <a:r>
              <a:rPr lang="ru-UA" dirty="0" err="1">
                <a:latin typeface="Century Gothic" panose="020B0502020202020204" pitchFamily="34" charset="0"/>
              </a:rPr>
              <a:t>що</a:t>
            </a:r>
            <a:r>
              <a:rPr lang="ru-UA" dirty="0">
                <a:latin typeface="Century Gothic" panose="020B0502020202020204" pitchFamily="34" charset="0"/>
              </a:rPr>
              <a:t> ставить </a:t>
            </a:r>
            <a:r>
              <a:rPr lang="ru-UA" dirty="0" err="1">
                <a:latin typeface="Century Gothic" panose="020B0502020202020204" pitchFamily="34" charset="0"/>
              </a:rPr>
              <a:t>хрестики</a:t>
            </a:r>
            <a:r>
              <a:rPr lang="ru-UA" dirty="0">
                <a:latin typeface="Century Gothic" panose="020B0502020202020204" pitchFamily="34" charset="0"/>
              </a:rPr>
              <a:t>.</a:t>
            </a: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UA" dirty="0" err="1">
                <a:latin typeface="Century Gothic" panose="020B0502020202020204" pitchFamily="34" charset="0"/>
              </a:rPr>
              <a:t>Зазвичай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після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завершення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партії</a:t>
            </a:r>
            <a:r>
              <a:rPr lang="ru-UA" dirty="0">
                <a:latin typeface="Century Gothic" panose="020B0502020202020204" pitchFamily="34" charset="0"/>
              </a:rPr>
              <a:t> сторона, </a:t>
            </a:r>
            <a:r>
              <a:rPr lang="ru-UA" dirty="0" err="1">
                <a:latin typeface="Century Gothic" panose="020B0502020202020204" pitchFamily="34" charset="0"/>
              </a:rPr>
              <a:t>що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виграла</a:t>
            </a:r>
            <a:r>
              <a:rPr lang="ru-UA" dirty="0">
                <a:latin typeface="Century Gothic" panose="020B0502020202020204" pitchFamily="34" charset="0"/>
              </a:rPr>
              <a:t>, </a:t>
            </a:r>
            <a:r>
              <a:rPr lang="ru-UA" dirty="0" err="1">
                <a:latin typeface="Century Gothic" panose="020B0502020202020204" pitchFamily="34" charset="0"/>
              </a:rPr>
              <a:t>закреслює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рисою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свої</a:t>
            </a:r>
            <a:r>
              <a:rPr lang="ru-UA" dirty="0">
                <a:latin typeface="Century Gothic" panose="020B0502020202020204" pitchFamily="34" charset="0"/>
              </a:rPr>
              <a:t> три знаки (</a:t>
            </a:r>
            <a:r>
              <a:rPr lang="ru-UA" dirty="0" err="1">
                <a:latin typeface="Century Gothic" panose="020B0502020202020204" pitchFamily="34" charset="0"/>
              </a:rPr>
              <a:t>нуліка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або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хрестика</a:t>
            </a:r>
            <a:r>
              <a:rPr lang="ru-UA" dirty="0">
                <a:latin typeface="Century Gothic" panose="020B0502020202020204" pitchFamily="34" charset="0"/>
              </a:rPr>
              <a:t>), </a:t>
            </a:r>
            <a:r>
              <a:rPr lang="ru-UA" dirty="0" err="1">
                <a:latin typeface="Century Gothic" panose="020B0502020202020204" pitchFamily="34" charset="0"/>
              </a:rPr>
              <a:t>що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становлять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суцільний</a:t>
            </a:r>
            <a:r>
              <a:rPr lang="ru-UA" dirty="0">
                <a:latin typeface="Century Gothic" panose="020B0502020202020204" pitchFamily="34" charset="0"/>
              </a:rPr>
              <a:t> ряд.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DA0BAD-1C74-40D9-BD97-CED8CF96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21" y="1328562"/>
            <a:ext cx="4200876" cy="42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40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428BF5-3275-4395-A3D5-A386162EDBE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44" y="433558"/>
            <a:ext cx="5730711" cy="5730711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5E99AA3-91B5-46C4-A41D-A1A2F5F2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019A4EF-4127-4A05-87F2-D134AF58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34</a:t>
            </a:fld>
            <a:endParaRPr lang="ru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743EB53-F8B8-4B36-AA36-1BEB2B4B5D44}"/>
              </a:ext>
            </a:extLst>
          </p:cNvPr>
          <p:cNvSpPr txBox="1">
            <a:spLocks/>
          </p:cNvSpPr>
          <p:nvPr/>
        </p:nvSpPr>
        <p:spPr>
          <a:xfrm>
            <a:off x="1665191" y="136525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</a:t>
            </a:r>
            <a:r>
              <a:rPr lang="ru-RU" sz="3600" b="1" dirty="0" err="1">
                <a:latin typeface="Century Gothic" panose="020B0502020202020204" pitchFamily="34" charset="0"/>
              </a:rPr>
              <a:t>Хрестики-Нуліки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A99DC-25E5-4FE7-8DF9-FD0836E67FEC}"/>
              </a:ext>
            </a:extLst>
          </p:cNvPr>
          <p:cNvSpPr txBox="1"/>
          <p:nvPr/>
        </p:nvSpPr>
        <p:spPr>
          <a:xfrm>
            <a:off x="1217629" y="998405"/>
            <a:ext cx="92547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UA" sz="2000" b="1" dirty="0" err="1">
                <a:latin typeface="Century Gothic" panose="020B0502020202020204" pitchFamily="34" charset="0"/>
              </a:rPr>
              <a:t>Мінімізація</a:t>
            </a:r>
            <a:r>
              <a:rPr lang="ru-UA" sz="2000" b="1" dirty="0">
                <a:latin typeface="Century Gothic" panose="020B0502020202020204" pitchFamily="34" charset="0"/>
              </a:rPr>
              <a:t> (</a:t>
            </a:r>
            <a:r>
              <a:rPr lang="ru-UA" sz="2000" b="1" dirty="0" err="1">
                <a:latin typeface="Century Gothic" panose="020B0502020202020204" pitchFamily="34" charset="0"/>
              </a:rPr>
              <a:t>min</a:t>
            </a:r>
            <a:r>
              <a:rPr lang="ru-UA" sz="2000" b="1" dirty="0">
                <a:latin typeface="Century Gothic" panose="020B0502020202020204" pitchFamily="34" charset="0"/>
              </a:rPr>
              <a:t>): </a:t>
            </a:r>
            <a:r>
              <a:rPr lang="ru-UA" sz="2000" dirty="0">
                <a:latin typeface="Century Gothic" panose="020B0502020202020204" pitchFamily="34" charset="0"/>
              </a:rPr>
              <a:t>У </a:t>
            </a:r>
            <a:r>
              <a:rPr lang="uk-UA" sz="2000" dirty="0">
                <a:latin typeface="Century Gothic" panose="020B0502020202020204" pitchFamily="34" charset="0"/>
              </a:rPr>
              <a:t>нашій реалізації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гравець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uk-UA" sz="2000" dirty="0">
                <a:latin typeface="Century Gothic" panose="020B0502020202020204" pitchFamily="34" charset="0"/>
              </a:rPr>
              <a:t>«</a:t>
            </a:r>
            <a:r>
              <a:rPr lang="ru-UA" sz="2000" dirty="0">
                <a:latin typeface="Century Gothic" panose="020B0502020202020204" pitchFamily="34" charset="0"/>
              </a:rPr>
              <a:t>O</a:t>
            </a:r>
            <a:r>
              <a:rPr lang="uk-UA" sz="2000" dirty="0">
                <a:latin typeface="Century Gothic" panose="020B0502020202020204" pitchFamily="34" charset="0"/>
              </a:rPr>
              <a:t>» (користувач)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прагне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мінімізувати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оцінку</a:t>
            </a:r>
            <a:r>
              <a:rPr lang="ru-UA" sz="2000" dirty="0">
                <a:latin typeface="Century Gothic" panose="020B0502020202020204" pitchFamily="34" charset="0"/>
              </a:rPr>
              <a:t>, тому є </a:t>
            </a:r>
            <a:r>
              <a:rPr lang="ru-UA" sz="2000" dirty="0" err="1">
                <a:latin typeface="Century Gothic" panose="020B0502020202020204" pitchFamily="34" charset="0"/>
              </a:rPr>
              <a:t>мінімізуючим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гравцем</a:t>
            </a:r>
            <a:r>
              <a:rPr lang="ru-UA" sz="2000" dirty="0">
                <a:latin typeface="Century Gothic" panose="020B0502020202020204" pitchFamily="34" charset="0"/>
              </a:rPr>
              <a:t>. </a:t>
            </a:r>
            <a:endParaRPr lang="uk-UA" sz="2000" dirty="0">
              <a:latin typeface="Century Gothic" panose="020B0502020202020204" pitchFamily="34" charset="0"/>
            </a:endParaRPr>
          </a:p>
          <a:p>
            <a:pPr algn="ctr"/>
            <a:endParaRPr lang="en-US" sz="2000" dirty="0">
              <a:latin typeface="Century Gothic" panose="020B0502020202020204" pitchFamily="34" charset="0"/>
            </a:endParaRPr>
          </a:p>
          <a:p>
            <a:pPr algn="ctr"/>
            <a:r>
              <a:rPr lang="ru-UA" sz="2000" b="1" dirty="0" err="1">
                <a:latin typeface="Century Gothic" panose="020B0502020202020204" pitchFamily="34" charset="0"/>
              </a:rPr>
              <a:t>Максимізація</a:t>
            </a:r>
            <a:r>
              <a:rPr lang="ru-UA" sz="2000" b="1" dirty="0">
                <a:latin typeface="Century Gothic" panose="020B0502020202020204" pitchFamily="34" charset="0"/>
              </a:rPr>
              <a:t> (</a:t>
            </a:r>
            <a:r>
              <a:rPr lang="ru-UA" sz="2000" b="1" dirty="0" err="1">
                <a:latin typeface="Century Gothic" panose="020B0502020202020204" pitchFamily="34" charset="0"/>
              </a:rPr>
              <a:t>max</a:t>
            </a:r>
            <a:r>
              <a:rPr lang="ru-UA" sz="2000" b="1" dirty="0">
                <a:latin typeface="Century Gothic" panose="020B0502020202020204" pitchFamily="34" charset="0"/>
              </a:rPr>
              <a:t>): </a:t>
            </a:r>
            <a:r>
              <a:rPr lang="ru-UA" sz="2000" dirty="0" err="1">
                <a:latin typeface="Century Gothic" panose="020B0502020202020204" pitchFamily="34" charset="0"/>
              </a:rPr>
              <a:t>Гравець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uk-UA" sz="2000" dirty="0">
                <a:latin typeface="Century Gothic" panose="020B0502020202020204" pitchFamily="34" charset="0"/>
              </a:rPr>
              <a:t>«</a:t>
            </a:r>
            <a:r>
              <a:rPr lang="ru-UA" sz="2000" dirty="0">
                <a:latin typeface="Century Gothic" panose="020B0502020202020204" pitchFamily="34" charset="0"/>
              </a:rPr>
              <a:t>X</a:t>
            </a:r>
            <a:r>
              <a:rPr lang="uk-UA" sz="2000" dirty="0">
                <a:latin typeface="Century Gothic" panose="020B0502020202020204" pitchFamily="34" charset="0"/>
              </a:rPr>
              <a:t>» (комп</a:t>
            </a:r>
            <a:r>
              <a:rPr lang="en-US" sz="2000" dirty="0">
                <a:latin typeface="Century Gothic" panose="020B0502020202020204" pitchFamily="34" charset="0"/>
              </a:rPr>
              <a:t>’</a:t>
            </a:r>
            <a:r>
              <a:rPr lang="uk-UA" sz="2000" dirty="0" err="1">
                <a:latin typeface="Century Gothic" panose="020B0502020202020204" pitchFamily="34" charset="0"/>
              </a:rPr>
              <a:t>ютер</a:t>
            </a:r>
            <a:r>
              <a:rPr lang="uk-UA" sz="2000" dirty="0">
                <a:latin typeface="Century Gothic" panose="020B0502020202020204" pitchFamily="34" charset="0"/>
              </a:rPr>
              <a:t>)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прагне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максимізувати</a:t>
            </a:r>
            <a:r>
              <a:rPr lang="ru-UA" sz="2000" dirty="0">
                <a:latin typeface="Century Gothic" panose="020B0502020202020204" pitchFamily="34" charset="0"/>
              </a:rPr>
              <a:t> свою </a:t>
            </a:r>
            <a:r>
              <a:rPr lang="ru-UA" sz="2000" dirty="0" err="1">
                <a:latin typeface="Century Gothic" panose="020B0502020202020204" pitchFamily="34" charset="0"/>
              </a:rPr>
              <a:t>оцінку</a:t>
            </a:r>
            <a:r>
              <a:rPr lang="ru-UA" sz="2000" dirty="0">
                <a:latin typeface="Century Gothic" panose="020B0502020202020204" pitchFamily="34" charset="0"/>
              </a:rPr>
              <a:t>, тому є </a:t>
            </a:r>
            <a:r>
              <a:rPr lang="ru-UA" sz="2000" dirty="0" err="1">
                <a:latin typeface="Century Gothic" panose="020B0502020202020204" pitchFamily="34" charset="0"/>
              </a:rPr>
              <a:t>максимізуючим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гравцем</a:t>
            </a:r>
            <a:r>
              <a:rPr lang="ru-UA" sz="2000" dirty="0">
                <a:latin typeface="Century Gothic" panose="020B0502020202020204" pitchFamily="34" charset="0"/>
              </a:rPr>
              <a:t>. </a:t>
            </a:r>
            <a:endParaRPr lang="uk-UA" sz="2000" dirty="0">
              <a:latin typeface="Century Gothic" panose="020B0502020202020204" pitchFamily="34" charset="0"/>
            </a:endParaRPr>
          </a:p>
          <a:p>
            <a:pPr algn="ctr"/>
            <a:endParaRPr lang="uk-UA" sz="2000" dirty="0">
              <a:latin typeface="Century Gothic" panose="020B0502020202020204" pitchFamily="34" charset="0"/>
            </a:endParaRPr>
          </a:p>
          <a:p>
            <a:r>
              <a:rPr lang="en-US" sz="20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sz="20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F99157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20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000" b="0" dirty="0">
              <a:solidFill>
                <a:srgbClr val="CDD3D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2000" b="0" dirty="0" err="1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winner.nil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uk-UA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//Draw</a:t>
            </a:r>
          </a:p>
          <a:p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000" b="0" dirty="0">
                <a:solidFill>
                  <a:srgbClr val="F99157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000" b="0" dirty="0">
              <a:solidFill>
                <a:srgbClr val="CDD3D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elsif</a:t>
            </a:r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2000" b="0" dirty="0" err="1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winner.mark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== "</a:t>
            </a: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//X winner</a:t>
            </a:r>
          </a:p>
          <a:p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0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F99157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 dirty="0">
              <a:solidFill>
                <a:srgbClr val="CDD3D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elsif</a:t>
            </a:r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2000" b="0" dirty="0" err="1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winner.mark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== "</a:t>
            </a: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O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//O winner</a:t>
            </a:r>
          </a:p>
          <a:p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0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F99157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 dirty="0">
              <a:solidFill>
                <a:srgbClr val="CDD3D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2000" b="0" dirty="0">
              <a:solidFill>
                <a:srgbClr val="CDD3D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2000" b="0" dirty="0">
              <a:solidFill>
                <a:srgbClr val="CDD3DE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ru-UA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012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B66A8AB-2089-4A39-A1CF-EB0E99C4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CED53C-4777-4273-BCDB-B1C0D498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35</a:t>
            </a:fld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512EE3-892C-4BB0-9438-9B82670C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67" y="1162787"/>
            <a:ext cx="5452833" cy="4532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C296FF-B178-48D4-8DFF-960F33164969}"/>
              </a:ext>
            </a:extLst>
          </p:cNvPr>
          <p:cNvSpPr txBox="1">
            <a:spLocks/>
          </p:cNvSpPr>
          <p:nvPr/>
        </p:nvSpPr>
        <p:spPr>
          <a:xfrm>
            <a:off x="1665191" y="136525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Хрестики-Нуліки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510CF2-9781-4E53-A952-E1E0F78A6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012" y="1028106"/>
            <a:ext cx="4296803" cy="4801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915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B66A8AB-2089-4A39-A1CF-EB0E99C4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CED53C-4777-4273-BCDB-B1C0D498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36</a:t>
            </a:fld>
            <a:endParaRPr lang="ru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C296FF-B178-48D4-8DFF-960F33164969}"/>
              </a:ext>
            </a:extLst>
          </p:cNvPr>
          <p:cNvSpPr txBox="1">
            <a:spLocks/>
          </p:cNvSpPr>
          <p:nvPr/>
        </p:nvSpPr>
        <p:spPr>
          <a:xfrm>
            <a:off x="1665191" y="136525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Хрестики-Нуліки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EEBD93-E72D-4AA7-B02E-56577BD73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3" y="975148"/>
            <a:ext cx="4533900" cy="508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445FC7-9005-4505-BBAB-3B972BA2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40" y="782267"/>
            <a:ext cx="4591050" cy="534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1508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B66A8AB-2089-4A39-A1CF-EB0E99C4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CED53C-4777-4273-BCDB-B1C0D498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37</a:t>
            </a:fld>
            <a:endParaRPr lang="ru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C296FF-B178-48D4-8DFF-960F33164969}"/>
              </a:ext>
            </a:extLst>
          </p:cNvPr>
          <p:cNvSpPr txBox="1">
            <a:spLocks/>
          </p:cNvSpPr>
          <p:nvPr/>
        </p:nvSpPr>
        <p:spPr>
          <a:xfrm>
            <a:off x="1665191" y="136525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Хрестики-Нуліки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AACFA2-795D-48C2-9860-59955397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88" y="1666188"/>
            <a:ext cx="7056341" cy="2753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1486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5E99AA3-91B5-46C4-A41D-A1A2F5F2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019A4EF-4127-4A05-87F2-D134AF58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38</a:t>
            </a:fld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7AB558-318D-43CF-8C3E-311D895C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11" y="820935"/>
            <a:ext cx="7301761" cy="501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743EB53-F8B8-4B36-AA36-1BEB2B4B5D44}"/>
              </a:ext>
            </a:extLst>
          </p:cNvPr>
          <p:cNvSpPr txBox="1">
            <a:spLocks/>
          </p:cNvSpPr>
          <p:nvPr/>
        </p:nvSpPr>
        <p:spPr>
          <a:xfrm>
            <a:off x="1665191" y="136525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Хрестики-Нуліки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4CE87B8-AC7C-44DA-A53B-ED85560102CB}"/>
              </a:ext>
            </a:extLst>
          </p:cNvPr>
          <p:cNvSpPr/>
          <p:nvPr/>
        </p:nvSpPr>
        <p:spPr>
          <a:xfrm>
            <a:off x="4103591" y="5894685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dirty="0">
                <a:latin typeface="Century Gothic" panose="020B0502020202020204" pitchFamily="34" charset="0"/>
              </a:rPr>
              <a:t>Ігрове дерево</a:t>
            </a:r>
            <a:endParaRPr lang="ru-UA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43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1DEAC42-0FB9-46CE-9481-0721B114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282CB3E-FB3D-4354-8185-E6D60B6EF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39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18AA046-C7A3-4624-9D3A-62EF3BC1E941}"/>
              </a:ext>
            </a:extLst>
          </p:cNvPr>
          <p:cNvSpPr txBox="1">
            <a:spLocks/>
          </p:cNvSpPr>
          <p:nvPr/>
        </p:nvSpPr>
        <p:spPr>
          <a:xfrm>
            <a:off x="1665191" y="136525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Хрестики-Нуліки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40BBE-F205-4C2E-AF09-C68DF907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08" y="844867"/>
            <a:ext cx="4355584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848844-3A6C-4937-AFD6-3457144F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44" y="2548218"/>
            <a:ext cx="4734201" cy="1761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93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B9F544-F0AC-4191-B3FB-4B1E65B0E55E}"/>
              </a:ext>
            </a:extLst>
          </p:cNvPr>
          <p:cNvSpPr txBox="1">
            <a:spLocks/>
          </p:cNvSpPr>
          <p:nvPr/>
        </p:nvSpPr>
        <p:spPr>
          <a:xfrm>
            <a:off x="1524000" y="353134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Що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таке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алгоритм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мінімакс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?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E3E73-0779-489E-A7FE-DCBA5C716854}"/>
              </a:ext>
            </a:extLst>
          </p:cNvPr>
          <p:cNvSpPr txBox="1"/>
          <p:nvPr/>
        </p:nvSpPr>
        <p:spPr>
          <a:xfrm>
            <a:off x="460899" y="1369742"/>
            <a:ext cx="531550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Алгоритм </a:t>
            </a:r>
            <a:r>
              <a:rPr lang="ru-RU" sz="2400" b="1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мінімакс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—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це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рекурсивний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алгоритм,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який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використовується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в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процесі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прийняття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рішень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і в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теорії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ігор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 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Він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забезпечує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оптимальний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хід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для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гравця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за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умови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що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суперник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також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грає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оптимально.</a:t>
            </a:r>
          </a:p>
          <a:p>
            <a:endParaRPr lang="ru-RU" sz="2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Він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широко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використовується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в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покрокових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іграх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для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двох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гравців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таких як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хрестики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-нулики,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нарди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манкали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шахи і т.д. 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B5A65540-C61C-46CF-A215-2F1A12E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04" y="2347886"/>
            <a:ext cx="5916372" cy="269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03D867-6AC8-44EC-8BF6-52B2CE13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1FB7BB-E00D-410B-A236-889DD8FD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14350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1DEAC42-0FB9-46CE-9481-0721B114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282CB3E-FB3D-4354-8185-E6D60B6EF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40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18AA046-C7A3-4624-9D3A-62EF3BC1E941}"/>
              </a:ext>
            </a:extLst>
          </p:cNvPr>
          <p:cNvSpPr txBox="1">
            <a:spLocks/>
          </p:cNvSpPr>
          <p:nvPr/>
        </p:nvSpPr>
        <p:spPr>
          <a:xfrm>
            <a:off x="1674618" y="238472"/>
            <a:ext cx="9144000" cy="77433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</a:t>
            </a:r>
            <a:r>
              <a:rPr lang="ru-RU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Хрестики-Нуліки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» з альфа-бета скороченням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36B44D-46EF-44FA-8C52-988869C9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2" y="1241834"/>
            <a:ext cx="6372225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EAB3A7-52FA-42AC-A7BB-3D315ECB1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239" y="1241834"/>
            <a:ext cx="4619472" cy="4984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DAFB21-65E8-430A-A9F0-C2FED7303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02" y="2432696"/>
            <a:ext cx="6308251" cy="379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94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6585C67-0E95-46BF-A41A-232EC457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893FE2-D5C1-4002-8950-417A3C92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41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2B91149-DEEE-49B2-A307-7BB86925AD6F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«Камінь-ножиці-папір»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7C271C-2FB6-46D4-92D1-99DBAD26C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33" y="1881964"/>
            <a:ext cx="4855887" cy="3344492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AF6FC5D-B628-41BD-9BAF-A10C6EF58732}"/>
              </a:ext>
            </a:extLst>
          </p:cNvPr>
          <p:cNvSpPr/>
          <p:nvPr/>
        </p:nvSpPr>
        <p:spPr>
          <a:xfrm>
            <a:off x="741680" y="2026196"/>
            <a:ext cx="56286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UA" dirty="0" err="1">
                <a:latin typeface="Century Gothic" panose="020B0502020202020204" pitchFamily="34" charset="0"/>
              </a:rPr>
              <a:t>Гра</a:t>
            </a:r>
            <a:r>
              <a:rPr lang="ru-UA" dirty="0">
                <a:latin typeface="Century Gothic" panose="020B0502020202020204" pitchFamily="34" charset="0"/>
              </a:rPr>
              <a:t> з </a:t>
            </a:r>
            <a:r>
              <a:rPr lang="ru-UA" dirty="0" err="1">
                <a:latin typeface="Century Gothic" panose="020B0502020202020204" pitchFamily="34" charset="0"/>
              </a:rPr>
              <a:t>двома</a:t>
            </a:r>
            <a:r>
              <a:rPr lang="ru-UA" dirty="0">
                <a:latin typeface="Century Gothic" panose="020B0502020202020204" pitchFamily="34" charset="0"/>
              </a:rPr>
              <a:t> агентами </a:t>
            </a:r>
            <a:r>
              <a:rPr lang="ru-UA" dirty="0" err="1">
                <a:latin typeface="Century Gothic" panose="020B0502020202020204" pitchFamily="34" charset="0"/>
              </a:rPr>
              <a:t>називається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грою</a:t>
            </a:r>
            <a:r>
              <a:rPr lang="ru-UA" dirty="0">
                <a:latin typeface="Century Gothic" panose="020B0502020202020204" pitchFamily="34" charset="0"/>
              </a:rPr>
              <a:t> з </a:t>
            </a:r>
            <a:r>
              <a:rPr lang="ru-UA" dirty="0" err="1">
                <a:latin typeface="Century Gothic" panose="020B0502020202020204" pitchFamily="34" charset="0"/>
              </a:rPr>
              <a:t>нульовою</a:t>
            </a:r>
            <a:r>
              <a:rPr lang="ru-UA" dirty="0">
                <a:latin typeface="Century Gothic" panose="020B0502020202020204" pitchFamily="34" charset="0"/>
              </a:rPr>
              <a:t> сумою для </a:t>
            </a:r>
            <a:r>
              <a:rPr lang="ru-UA" dirty="0" err="1">
                <a:latin typeface="Century Gothic" panose="020B0502020202020204" pitchFamily="34" charset="0"/>
              </a:rPr>
              <a:t>двох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гравців</a:t>
            </a:r>
            <a:r>
              <a:rPr lang="ru-UA" dirty="0">
                <a:latin typeface="Century Gothic" panose="020B0502020202020204" pitchFamily="34" charset="0"/>
              </a:rPr>
              <a:t>, </a:t>
            </a:r>
            <a:r>
              <a:rPr lang="ru-UA" dirty="0" err="1">
                <a:latin typeface="Century Gothic" panose="020B0502020202020204" pitchFamily="34" charset="0"/>
              </a:rPr>
              <a:t>якщо</a:t>
            </a:r>
            <a:r>
              <a:rPr lang="ru-UA" dirty="0">
                <a:latin typeface="Century Gothic" panose="020B0502020202020204" pitchFamily="34" charset="0"/>
              </a:rPr>
              <a:t> для кожного </a:t>
            </a:r>
            <a:r>
              <a:rPr lang="ru-UA" dirty="0" err="1">
                <a:latin typeface="Century Gothic" panose="020B0502020202020204" pitchFamily="34" charset="0"/>
              </a:rPr>
              <a:t>можливого</a:t>
            </a:r>
            <a:r>
              <a:rPr lang="ru-UA" dirty="0">
                <a:latin typeface="Century Gothic" panose="020B0502020202020204" pitchFamily="34" charset="0"/>
              </a:rPr>
              <a:t> результату </a:t>
            </a:r>
            <a:r>
              <a:rPr lang="ru-UA" dirty="0" err="1">
                <a:latin typeface="Century Gothic" panose="020B0502020202020204" pitchFamily="34" charset="0"/>
              </a:rPr>
              <a:t>цієї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гри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виграш</a:t>
            </a:r>
            <a:r>
              <a:rPr lang="ru-UA" dirty="0">
                <a:latin typeface="Century Gothic" panose="020B0502020202020204" pitchFamily="34" charset="0"/>
              </a:rPr>
              <a:t> одного гравця є </a:t>
            </a:r>
            <a:r>
              <a:rPr lang="ru-UA" dirty="0" err="1">
                <a:latin typeface="Century Gothic" panose="020B0502020202020204" pitchFamily="34" charset="0"/>
              </a:rPr>
              <a:t>від'ємним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від</a:t>
            </a:r>
            <a:r>
              <a:rPr lang="ru-UA" dirty="0">
                <a:latin typeface="Century Gothic" panose="020B0502020202020204" pitchFamily="34" charset="0"/>
              </a:rPr>
              <a:t> виграшу </a:t>
            </a:r>
            <a:r>
              <a:rPr lang="ru-UA" dirty="0" err="1">
                <a:latin typeface="Century Gothic" panose="020B0502020202020204" pitchFamily="34" charset="0"/>
              </a:rPr>
              <a:t>іншого</a:t>
            </a:r>
            <a:r>
              <a:rPr lang="ru-UA" dirty="0">
                <a:latin typeface="Century Gothic" panose="020B0502020202020204" pitchFamily="34" charset="0"/>
              </a:rPr>
              <a:t> гравця.</a:t>
            </a:r>
            <a:endParaRPr lang="uk-UA" dirty="0">
              <a:latin typeface="Century Gothic" panose="020B0502020202020204" pitchFamily="34" charset="0"/>
            </a:endParaRPr>
          </a:p>
          <a:p>
            <a:pPr algn="just"/>
            <a:endParaRPr lang="uk-UA" dirty="0">
              <a:latin typeface="Century Gothic" panose="020B0502020202020204" pitchFamily="34" charset="0"/>
            </a:endParaRPr>
          </a:p>
          <a:p>
            <a:pPr algn="just"/>
            <a:endParaRPr lang="uk-UA" dirty="0">
              <a:latin typeface="Century Gothic" panose="020B0502020202020204" pitchFamily="34" charset="0"/>
            </a:endParaRPr>
          </a:p>
          <a:p>
            <a:pPr algn="just"/>
            <a:r>
              <a:rPr lang="ru-UA" dirty="0" err="1">
                <a:latin typeface="Century Gothic" panose="020B0502020202020204" pitchFamily="34" charset="0"/>
              </a:rPr>
              <a:t>Класичним</a:t>
            </a:r>
            <a:r>
              <a:rPr lang="ru-UA" dirty="0">
                <a:latin typeface="Century Gothic" panose="020B0502020202020204" pitchFamily="34" charset="0"/>
              </a:rPr>
              <a:t> прикладом </a:t>
            </a:r>
            <a:r>
              <a:rPr lang="ru-UA" dirty="0" err="1">
                <a:latin typeface="Century Gothic" panose="020B0502020202020204" pitchFamily="34" charset="0"/>
              </a:rPr>
              <a:t>такої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ru-UA" dirty="0" err="1">
                <a:latin typeface="Century Gothic" panose="020B0502020202020204" pitchFamily="34" charset="0"/>
              </a:rPr>
              <a:t>гри</a:t>
            </a:r>
            <a:r>
              <a:rPr lang="ru-UA" dirty="0">
                <a:latin typeface="Century Gothic" panose="020B0502020202020204" pitchFamily="34" charset="0"/>
              </a:rPr>
              <a:t> є </a:t>
            </a:r>
            <a:r>
              <a:rPr lang="ru-UA" dirty="0" err="1">
                <a:latin typeface="Century Gothic" panose="020B0502020202020204" pitchFamily="34" charset="0"/>
              </a:rPr>
              <a:t>гра</a:t>
            </a:r>
            <a:r>
              <a:rPr lang="ru-UA" dirty="0">
                <a:latin typeface="Century Gothic" panose="020B0502020202020204" pitchFamily="34" charset="0"/>
              </a:rPr>
              <a:t> </a:t>
            </a:r>
            <a:r>
              <a:rPr lang="uk-UA" dirty="0">
                <a:latin typeface="Century Gothic" panose="020B0502020202020204" pitchFamily="34" charset="0"/>
              </a:rPr>
              <a:t>«</a:t>
            </a:r>
            <a:r>
              <a:rPr lang="ru-UA" dirty="0" err="1">
                <a:latin typeface="Century Gothic" panose="020B0502020202020204" pitchFamily="34" charset="0"/>
              </a:rPr>
              <a:t>Камінь-ножиці-папір-ножиці</a:t>
            </a:r>
            <a:r>
              <a:rPr lang="uk-UA" dirty="0">
                <a:latin typeface="Century Gothic" panose="020B0502020202020204" pitchFamily="34" charset="0"/>
              </a:rPr>
              <a:t>»</a:t>
            </a:r>
            <a:r>
              <a:rPr lang="ru-UA" dirty="0">
                <a:latin typeface="Century Gothic" panose="020B0502020202020204" pitchFamily="34" charset="0"/>
              </a:rPr>
              <a:t>,</a:t>
            </a:r>
            <a:r>
              <a:rPr lang="uk-UA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де </a:t>
            </a:r>
            <a:r>
              <a:rPr lang="ru-RU" dirty="0" err="1">
                <a:latin typeface="Century Gothic" panose="020B0502020202020204" pitchFamily="34" charset="0"/>
              </a:rPr>
              <a:t>кожен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гравець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обирає</a:t>
            </a:r>
            <a:r>
              <a:rPr lang="ru-RU" dirty="0">
                <a:latin typeface="Century Gothic" panose="020B0502020202020204" pitchFamily="34" charset="0"/>
              </a:rPr>
              <a:t> один з </a:t>
            </a:r>
            <a:r>
              <a:rPr lang="ru-RU" dirty="0" err="1">
                <a:latin typeface="Century Gothic" panose="020B0502020202020204" pitchFamily="34" charset="0"/>
              </a:rPr>
              <a:t>трьох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об'єктів</a:t>
            </a:r>
            <a:r>
              <a:rPr lang="ru-RU" dirty="0">
                <a:latin typeface="Century Gothic" panose="020B0502020202020204" pitchFamily="34" charset="0"/>
              </a:rPr>
              <a:t>: «</a:t>
            </a:r>
            <a:r>
              <a:rPr lang="ru-RU" dirty="0" err="1">
                <a:latin typeface="Century Gothic" panose="020B0502020202020204" pitchFamily="34" charset="0"/>
              </a:rPr>
              <a:t>камінь</a:t>
            </a:r>
            <a:r>
              <a:rPr lang="ru-RU" dirty="0">
                <a:latin typeface="Century Gothic" panose="020B0502020202020204" pitchFamily="34" charset="0"/>
              </a:rPr>
              <a:t>», «</a:t>
            </a:r>
            <a:r>
              <a:rPr lang="ru-RU" dirty="0" err="1">
                <a:latin typeface="Century Gothic" panose="020B0502020202020204" pitchFamily="34" charset="0"/>
              </a:rPr>
              <a:t>ножиці</a:t>
            </a:r>
            <a:r>
              <a:rPr lang="ru-RU" dirty="0">
                <a:latin typeface="Century Gothic" panose="020B0502020202020204" pitchFamily="34" charset="0"/>
              </a:rPr>
              <a:t>» </a:t>
            </a:r>
            <a:r>
              <a:rPr lang="ru-RU" dirty="0" err="1">
                <a:latin typeface="Century Gothic" panose="020B0502020202020204" pitchFamily="34" charset="0"/>
              </a:rPr>
              <a:t>або</a:t>
            </a:r>
            <a:r>
              <a:rPr lang="ru-RU" dirty="0">
                <a:latin typeface="Century Gothic" panose="020B0502020202020204" pitchFamily="34" charset="0"/>
              </a:rPr>
              <a:t> «</a:t>
            </a:r>
            <a:r>
              <a:rPr lang="ru-RU" dirty="0" err="1">
                <a:latin typeface="Century Gothic" panose="020B0502020202020204" pitchFamily="34" charset="0"/>
              </a:rPr>
              <a:t>папір</a:t>
            </a:r>
            <a:r>
              <a:rPr lang="ru-RU" dirty="0">
                <a:latin typeface="Century Gothic" panose="020B0502020202020204" pitchFamily="34" charset="0"/>
              </a:rPr>
              <a:t>».</a:t>
            </a:r>
            <a:endParaRPr lang="ru-UA" dirty="0">
              <a:latin typeface="Century Gothic" panose="020B0502020202020204" pitchFamily="34" charset="0"/>
            </a:endParaRPr>
          </a:p>
          <a:p>
            <a:pPr algn="just"/>
            <a:endParaRPr lang="ru-UA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6585C67-0E95-46BF-A41A-232EC457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893FE2-D5C1-4002-8950-417A3C92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42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2B91149-DEEE-49B2-A307-7BB86925AD6F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«Камінь-ножиці-папір»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65AB9-C0AC-4580-8DFF-B97BCA624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780030"/>
            <a:ext cx="6694695" cy="3529354"/>
          </a:xfrm>
          <a:prstGeom prst="rect">
            <a:avLst/>
          </a:prstGeom>
        </p:spPr>
      </p:pic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3F02EF44-6169-466C-85B4-F4EED05C487F}"/>
              </a:ext>
            </a:extLst>
          </p:cNvPr>
          <p:cNvGraphicFramePr>
            <a:graphicFrameLocks noGrp="1"/>
          </p:cNvGraphicFramePr>
          <p:nvPr/>
        </p:nvGraphicFramePr>
        <p:xfrm>
          <a:off x="599440" y="2477346"/>
          <a:ext cx="4602480" cy="2592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280">
                  <a:extLst>
                    <a:ext uri="{9D8B030D-6E8A-4147-A177-3AD203B41FA5}">
                      <a16:colId xmlns:a16="http://schemas.microsoft.com/office/drawing/2014/main" val="23885962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13310477"/>
                    </a:ext>
                  </a:extLst>
                </a:gridCol>
                <a:gridCol w="1014864">
                  <a:extLst>
                    <a:ext uri="{9D8B030D-6E8A-4147-A177-3AD203B41FA5}">
                      <a16:colId xmlns:a16="http://schemas.microsoft.com/office/drawing/2014/main" val="386802924"/>
                    </a:ext>
                  </a:extLst>
                </a:gridCol>
                <a:gridCol w="1013700">
                  <a:extLst>
                    <a:ext uri="{9D8B030D-6E8A-4147-A177-3AD203B41FA5}">
                      <a16:colId xmlns:a16="http://schemas.microsoft.com/office/drawing/2014/main" val="2703320909"/>
                    </a:ext>
                  </a:extLst>
                </a:gridCol>
                <a:gridCol w="978796">
                  <a:extLst>
                    <a:ext uri="{9D8B030D-6E8A-4147-A177-3AD203B41FA5}">
                      <a16:colId xmlns:a16="http://schemas.microsoft.com/office/drawing/2014/main" val="640933394"/>
                    </a:ext>
                  </a:extLst>
                </a:gridCol>
              </a:tblGrid>
              <a:tr h="491656">
                <a:tc>
                  <a:txBody>
                    <a:bodyPr/>
                    <a:lstStyle/>
                    <a:p>
                      <a:pPr algn="ctr"/>
                      <a:endParaRPr lang="ru-UA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Player </a:t>
                      </a:r>
                      <a:r>
                        <a:rPr lang="uk-UA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ru-UA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4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U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U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079468"/>
                  </a:ext>
                </a:extLst>
              </a:tr>
              <a:tr h="650621">
                <a:tc rowSpan="4"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Player </a:t>
                      </a:r>
                      <a:r>
                        <a:rPr lang="uk-UA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UA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2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Rock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2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Scissors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290082"/>
                  </a:ext>
                </a:extLst>
              </a:tr>
              <a:tr h="493051">
                <a:tc vMerge="1">
                  <a:txBody>
                    <a:bodyPr/>
                    <a:lstStyle/>
                    <a:p>
                      <a:endParaRPr lang="ru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F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62654"/>
                  </a:ext>
                </a:extLst>
              </a:tr>
              <a:tr h="505103">
                <a:tc vMerge="1">
                  <a:txBody>
                    <a:bodyPr/>
                    <a:lstStyle/>
                    <a:p>
                      <a:endParaRPr lang="ru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2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F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06499"/>
                  </a:ext>
                </a:extLst>
              </a:tr>
              <a:tr h="452064">
                <a:tc vMerge="1">
                  <a:txBody>
                    <a:bodyPr/>
                    <a:lstStyle/>
                    <a:p>
                      <a:pPr algn="ctr"/>
                      <a:endParaRPr lang="ru-UA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Scissors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F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U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490187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6C1472-7C7A-4EBC-80CF-E78490FA6C28}"/>
              </a:ext>
            </a:extLst>
          </p:cNvPr>
          <p:cNvSpPr/>
          <p:nvPr/>
        </p:nvSpPr>
        <p:spPr>
          <a:xfrm>
            <a:off x="767080" y="5276334"/>
            <a:ext cx="426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UA" sz="1600" dirty="0">
                <a:latin typeface="Century Gothic" panose="020B0502020202020204" pitchFamily="34" charset="0"/>
              </a:rPr>
              <a:t>Матриця виграшу для гравця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87E264-5435-4E78-AD35-52B7A8874732}"/>
              </a:ext>
            </a:extLst>
          </p:cNvPr>
          <p:cNvSpPr/>
          <p:nvPr/>
        </p:nvSpPr>
        <p:spPr>
          <a:xfrm>
            <a:off x="6496947" y="5276334"/>
            <a:ext cx="426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600" dirty="0">
                <a:latin typeface="Century Gothic" panose="020B0502020202020204" pitchFamily="34" charset="0"/>
              </a:rPr>
              <a:t>Ігрове дерево</a:t>
            </a:r>
            <a:endParaRPr lang="ru-UA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333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6585C67-0E95-46BF-A41A-232EC457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893FE2-D5C1-4002-8950-417A3C92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43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2B91149-DEEE-49B2-A307-7BB86925AD6F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«Камінь-ножиці-папір»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661B04-B9F0-43E5-AD26-C8D849A6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10" y="1310664"/>
            <a:ext cx="8691980" cy="49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75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6585C67-0E95-46BF-A41A-232EC457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893FE2-D5C1-4002-8950-417A3C92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44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2B91149-DEEE-49B2-A307-7BB86925AD6F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«Камінь-ножиці-папір»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5AE27F-117C-4D80-9A0E-1AD9446E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71" y="1654516"/>
            <a:ext cx="8941258" cy="354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96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532491C-9B34-4412-9DBF-F885247F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4E8B6DC-985F-43E4-AEF0-DBDA60FD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45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59445D-3F12-4874-897E-7559B4C0BE7C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«Морський бій»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79CBBD-BC6C-4664-9EFB-4CF689F7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35" y="1661619"/>
            <a:ext cx="7478570" cy="3534763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964DE6C-DB91-4DA8-93BA-20ED43229351}"/>
              </a:ext>
            </a:extLst>
          </p:cNvPr>
          <p:cNvSpPr/>
          <p:nvPr/>
        </p:nvSpPr>
        <p:spPr>
          <a:xfrm>
            <a:off x="650240" y="1997839"/>
            <a:ext cx="3423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latin typeface="Century Gothic" panose="020B0502020202020204" pitchFamily="34" charset="0"/>
              </a:rPr>
              <a:t>Морський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бій</a:t>
            </a:r>
            <a:r>
              <a:rPr lang="ru-RU" dirty="0">
                <a:latin typeface="Century Gothic" panose="020B0502020202020204" pitchFamily="34" charset="0"/>
              </a:rPr>
              <a:t> - </a:t>
            </a:r>
            <a:r>
              <a:rPr lang="ru-RU" dirty="0" err="1">
                <a:latin typeface="Century Gothic" panose="020B0502020202020204" pitchFamily="34" charset="0"/>
              </a:rPr>
              <a:t>це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класична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настільна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гра</a:t>
            </a:r>
            <a:r>
              <a:rPr lang="ru-RU" dirty="0">
                <a:latin typeface="Century Gothic" panose="020B0502020202020204" pitchFamily="34" charset="0"/>
              </a:rPr>
              <a:t>, в </a:t>
            </a:r>
            <a:r>
              <a:rPr lang="ru-RU" dirty="0" err="1">
                <a:latin typeface="Century Gothic" panose="020B0502020202020204" pitchFamily="34" charset="0"/>
              </a:rPr>
              <a:t>якій</a:t>
            </a:r>
            <a:r>
              <a:rPr lang="ru-RU" dirty="0">
                <a:latin typeface="Century Gothic" panose="020B0502020202020204" pitchFamily="34" charset="0"/>
              </a:rPr>
              <a:t> два </a:t>
            </a:r>
            <a:r>
              <a:rPr lang="ru-RU" dirty="0" err="1">
                <a:latin typeface="Century Gothic" panose="020B0502020202020204" pitchFamily="34" charset="0"/>
              </a:rPr>
              <a:t>гравці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змагаються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між</a:t>
            </a:r>
            <a:r>
              <a:rPr lang="ru-RU" dirty="0">
                <a:latin typeface="Century Gothic" panose="020B0502020202020204" pitchFamily="34" charset="0"/>
              </a:rPr>
              <a:t> собою, </a:t>
            </a:r>
            <a:r>
              <a:rPr lang="ru-RU" dirty="0" err="1">
                <a:latin typeface="Century Gothic" panose="020B0502020202020204" pitchFamily="34" charset="0"/>
              </a:rPr>
              <a:t>намагаючись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потопити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кораблі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суперника</a:t>
            </a:r>
            <a:r>
              <a:rPr lang="ru-RU" dirty="0">
                <a:latin typeface="Century Gothic" panose="020B0502020202020204" pitchFamily="34" charset="0"/>
              </a:rPr>
              <a:t>, по </a:t>
            </a:r>
            <a:r>
              <a:rPr lang="ru-RU" dirty="0" err="1">
                <a:latin typeface="Century Gothic" panose="020B0502020202020204" pitchFamily="34" charset="0"/>
              </a:rPr>
              <a:t>черзі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називаючи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координати</a:t>
            </a:r>
            <a:r>
              <a:rPr lang="ru-RU" dirty="0">
                <a:latin typeface="Century Gothic" panose="020B0502020202020204" pitchFamily="34" charset="0"/>
              </a:rPr>
              <a:t> на </a:t>
            </a:r>
            <a:r>
              <a:rPr lang="ru-RU" dirty="0" err="1">
                <a:latin typeface="Century Gothic" panose="020B0502020202020204" pitchFamily="34" charset="0"/>
              </a:rPr>
              <a:t>невідомій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їй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карті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суперника</a:t>
            </a:r>
            <a:r>
              <a:rPr lang="ru-RU" dirty="0">
                <a:latin typeface="Century Gothic" panose="020B0502020202020204" pitchFamily="34" charset="0"/>
              </a:rPr>
              <a:t>. </a:t>
            </a:r>
            <a:r>
              <a:rPr lang="ru-RU" dirty="0" err="1">
                <a:latin typeface="Century Gothic" panose="020B0502020202020204" pitchFamily="34" charset="0"/>
              </a:rPr>
              <a:t>Гра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відома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також</a:t>
            </a:r>
            <a:r>
              <a:rPr lang="ru-RU">
                <a:latin typeface="Century Gothic" panose="020B0502020202020204" pitchFamily="34" charset="0"/>
              </a:rPr>
              <a:t> як «Битва </a:t>
            </a:r>
            <a:r>
              <a:rPr lang="ru-RU" dirty="0" err="1">
                <a:latin typeface="Century Gothic" panose="020B0502020202020204" pitchFamily="34" charset="0"/>
              </a:rPr>
              <a:t>кораблів</a:t>
            </a:r>
            <a:r>
              <a:rPr lang="ru-RU" dirty="0">
                <a:latin typeface="Century Gothic" panose="020B0502020202020204" pitchFamily="34" charset="0"/>
              </a:rPr>
              <a:t>».</a:t>
            </a:r>
            <a:endParaRPr lang="ru-UA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377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AFA765-F2DB-4073-B7A9-3D785313FF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8323" y="660400"/>
            <a:ext cx="5959677" cy="5659120"/>
          </a:xfrm>
          <a:prstGeom prst="rect">
            <a:avLst/>
          </a:prstGeo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532491C-9B34-4412-9DBF-F885247F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4E8B6DC-985F-43E4-AEF0-DBDA60FD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46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59445D-3F12-4874-897E-7559B4C0BE7C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«Морський бій»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2D30F-03AC-451D-82B6-D711F291E5CE}"/>
              </a:ext>
            </a:extLst>
          </p:cNvPr>
          <p:cNvSpPr txBox="1"/>
          <p:nvPr/>
        </p:nvSpPr>
        <p:spPr>
          <a:xfrm>
            <a:off x="223520" y="1049397"/>
            <a:ext cx="602488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Правила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гри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ru-RU" dirty="0" err="1">
                <a:latin typeface="Century Gothic" panose="020B0502020202020204" pitchFamily="34" charset="0"/>
              </a:rPr>
              <a:t>Гра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відбувається</a:t>
            </a:r>
            <a:r>
              <a:rPr lang="ru-RU" dirty="0">
                <a:latin typeface="Century Gothic" panose="020B0502020202020204" pitchFamily="34" charset="0"/>
              </a:rPr>
              <a:t> на </a:t>
            </a:r>
            <a:r>
              <a:rPr lang="ru-RU" dirty="0" err="1">
                <a:latin typeface="Century Gothic" panose="020B0502020202020204" pitchFamily="34" charset="0"/>
              </a:rPr>
              <a:t>полі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розміром</a:t>
            </a:r>
            <a:r>
              <a:rPr lang="ru-RU" dirty="0">
                <a:latin typeface="Century Gothic" panose="020B0502020202020204" pitchFamily="34" charset="0"/>
              </a:rPr>
              <a:t> 4 на 4, </a:t>
            </a:r>
            <a:r>
              <a:rPr lang="ru-RU" dirty="0" err="1">
                <a:latin typeface="Century Gothic" panose="020B0502020202020204" pitchFamily="34" charset="0"/>
              </a:rPr>
              <a:t>що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складається</a:t>
            </a:r>
            <a:r>
              <a:rPr lang="ru-RU" dirty="0">
                <a:latin typeface="Century Gothic" panose="020B0502020202020204" pitchFamily="34" charset="0"/>
              </a:rPr>
              <a:t> з 16 </a:t>
            </a:r>
            <a:r>
              <a:rPr lang="ru-RU" dirty="0" err="1">
                <a:latin typeface="Century Gothic" panose="020B0502020202020204" pitchFamily="34" charset="0"/>
              </a:rPr>
              <a:t>клітинок</a:t>
            </a:r>
            <a:r>
              <a:rPr lang="ru-RU" dirty="0">
                <a:latin typeface="Century Gothic" panose="020B0502020202020204" pitchFamily="34" charset="0"/>
              </a:rPr>
              <a:t>. </a:t>
            </a:r>
            <a:r>
              <a:rPr lang="ru-RU" dirty="0" err="1">
                <a:latin typeface="Century Gothic" panose="020B0502020202020204" pitchFamily="34" charset="0"/>
              </a:rPr>
              <a:t>Кожна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клітинка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може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мати</a:t>
            </a:r>
            <a:r>
              <a:rPr lang="ru-RU" dirty="0">
                <a:latin typeface="Century Gothic" panose="020B0502020202020204" pitchFamily="34" charset="0"/>
              </a:rPr>
              <a:t> два </a:t>
            </a:r>
            <a:r>
              <a:rPr lang="ru-RU" dirty="0" err="1">
                <a:latin typeface="Century Gothic" panose="020B0502020202020204" pitchFamily="34" charset="0"/>
              </a:rPr>
              <a:t>стани</a:t>
            </a:r>
            <a:r>
              <a:rPr lang="ru-RU" dirty="0">
                <a:latin typeface="Century Gothic" panose="020B0502020202020204" pitchFamily="34" charset="0"/>
              </a:rPr>
              <a:t> - "</a:t>
            </a:r>
            <a:r>
              <a:rPr lang="ru-RU" dirty="0" err="1">
                <a:latin typeface="Century Gothic" panose="020B0502020202020204" pitchFamily="34" charset="0"/>
              </a:rPr>
              <a:t>порожній</a:t>
            </a:r>
            <a:r>
              <a:rPr lang="ru-RU" dirty="0">
                <a:latin typeface="Century Gothic" panose="020B0502020202020204" pitchFamily="34" charset="0"/>
              </a:rPr>
              <a:t>" і "</a:t>
            </a:r>
            <a:r>
              <a:rPr lang="ru-RU" dirty="0" err="1">
                <a:latin typeface="Century Gothic" panose="020B0502020202020204" pitchFamily="34" charset="0"/>
              </a:rPr>
              <a:t>зайнятий</a:t>
            </a:r>
            <a:r>
              <a:rPr lang="ru-RU" dirty="0">
                <a:latin typeface="Century Gothic" panose="020B0502020202020204" pitchFamily="34" charset="0"/>
              </a:rPr>
              <a:t>".</a:t>
            </a:r>
          </a:p>
          <a:p>
            <a:pPr algn="just"/>
            <a:endParaRPr lang="ru-RU" dirty="0">
              <a:latin typeface="Century Gothic" panose="020B0502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ru-RU" dirty="0" err="1">
                <a:latin typeface="Century Gothic" panose="020B0502020202020204" pitchFamily="34" charset="0"/>
              </a:rPr>
              <a:t>Кожен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гравець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розміщує</a:t>
            </a:r>
            <a:r>
              <a:rPr lang="ru-RU" dirty="0">
                <a:latin typeface="Century Gothic" panose="020B0502020202020204" pitchFamily="34" charset="0"/>
              </a:rPr>
              <a:t> на </a:t>
            </a:r>
            <a:r>
              <a:rPr lang="ru-RU" dirty="0" err="1">
                <a:latin typeface="Century Gothic" panose="020B0502020202020204" pitchFamily="34" charset="0"/>
              </a:rPr>
              <a:t>полі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свої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кораблі</a:t>
            </a:r>
            <a:r>
              <a:rPr lang="ru-RU" dirty="0">
                <a:latin typeface="Century Gothic" panose="020B0502020202020204" pitchFamily="34" charset="0"/>
              </a:rPr>
              <a:t>, </a:t>
            </a:r>
            <a:r>
              <a:rPr lang="ru-RU" dirty="0" err="1">
                <a:latin typeface="Century Gothic" panose="020B0502020202020204" pitchFamily="34" charset="0"/>
              </a:rPr>
              <a:t>трьохпалубний</a:t>
            </a:r>
            <a:r>
              <a:rPr lang="ru-RU" dirty="0">
                <a:latin typeface="Century Gothic" panose="020B0502020202020204" pitchFamily="34" charset="0"/>
              </a:rPr>
              <a:t> та </a:t>
            </a:r>
            <a:r>
              <a:rPr lang="ru-RU" dirty="0" err="1">
                <a:latin typeface="Century Gothic" panose="020B0502020202020204" pitchFamily="34" charset="0"/>
              </a:rPr>
              <a:t>двохпалубний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корабель</a:t>
            </a:r>
            <a:r>
              <a:rPr lang="ru-RU" dirty="0">
                <a:latin typeface="Century Gothic" panose="020B0502020202020204" pitchFamily="34" charset="0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ru-RU" dirty="0" err="1">
                <a:latin typeface="Century Gothic" panose="020B0502020202020204" pitchFamily="34" charset="0"/>
              </a:rPr>
              <a:t>Гравець</a:t>
            </a:r>
            <a:r>
              <a:rPr lang="ru-RU" dirty="0">
                <a:latin typeface="Century Gothic" panose="020B0502020202020204" pitchFamily="34" charset="0"/>
              </a:rPr>
              <a:t>, </a:t>
            </a:r>
            <a:r>
              <a:rPr lang="ru-RU" dirty="0" err="1">
                <a:latin typeface="Century Gothic" panose="020B0502020202020204" pitchFamily="34" charset="0"/>
              </a:rPr>
              <a:t>який</a:t>
            </a:r>
            <a:r>
              <a:rPr lang="ru-RU" dirty="0">
                <a:latin typeface="Century Gothic" panose="020B0502020202020204" pitchFamily="34" charset="0"/>
              </a:rPr>
              <a:t> перший потопить </a:t>
            </a:r>
            <a:r>
              <a:rPr lang="ru-RU" dirty="0" err="1">
                <a:latin typeface="Century Gothic" panose="020B0502020202020204" pitchFamily="34" charset="0"/>
              </a:rPr>
              <a:t>всі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кораблі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суперника</a:t>
            </a:r>
            <a:r>
              <a:rPr lang="ru-RU" dirty="0">
                <a:latin typeface="Century Gothic" panose="020B0502020202020204" pitchFamily="34" charset="0"/>
              </a:rPr>
              <a:t>, </a:t>
            </a:r>
            <a:r>
              <a:rPr lang="ru-RU" dirty="0" err="1">
                <a:latin typeface="Century Gothic" panose="020B0502020202020204" pitchFamily="34" charset="0"/>
              </a:rPr>
              <a:t>виграє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гру</a:t>
            </a:r>
            <a:r>
              <a:rPr lang="ru-RU" dirty="0">
                <a:latin typeface="Century Gothic" panose="020B0502020202020204" pitchFamily="34" charset="0"/>
              </a:rPr>
              <a:t>. </a:t>
            </a:r>
            <a:r>
              <a:rPr lang="ru-RU" dirty="0" err="1">
                <a:latin typeface="Century Gothic" panose="020B0502020202020204" pitchFamily="34" charset="0"/>
              </a:rPr>
              <a:t>Якщо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стрілець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попадає</a:t>
            </a:r>
            <a:r>
              <a:rPr lang="ru-RU" dirty="0">
                <a:latin typeface="Century Gothic" panose="020B0502020202020204" pitchFamily="34" charset="0"/>
              </a:rPr>
              <a:t> в </a:t>
            </a:r>
            <a:r>
              <a:rPr lang="ru-RU" dirty="0" err="1">
                <a:latin typeface="Century Gothic" panose="020B0502020202020204" pitchFamily="34" charset="0"/>
              </a:rPr>
              <a:t>корабель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суперника</a:t>
            </a:r>
            <a:r>
              <a:rPr lang="ru-RU" dirty="0">
                <a:latin typeface="Century Gothic" panose="020B0502020202020204" pitchFamily="34" charset="0"/>
              </a:rPr>
              <a:t>, то той </a:t>
            </a:r>
            <a:r>
              <a:rPr lang="ru-RU" dirty="0" err="1">
                <a:latin typeface="Century Gothic" panose="020B0502020202020204" pitchFamily="34" charset="0"/>
              </a:rPr>
              <a:t>корабель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вважається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потопленим</a:t>
            </a:r>
            <a:r>
              <a:rPr lang="ru-RU" dirty="0">
                <a:latin typeface="Century Gothic" panose="020B0502020202020204" pitchFamily="34" charset="0"/>
              </a:rPr>
              <a:t>, і </a:t>
            </a:r>
            <a:r>
              <a:rPr lang="ru-RU" dirty="0" err="1">
                <a:latin typeface="Century Gothic" panose="020B0502020202020204" pitchFamily="34" charset="0"/>
              </a:rPr>
              <a:t>його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клітинки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стають</a:t>
            </a:r>
            <a:r>
              <a:rPr lang="ru-RU" dirty="0">
                <a:latin typeface="Century Gothic" panose="020B0502020202020204" pitchFamily="34" charset="0"/>
              </a:rPr>
              <a:t> "</a:t>
            </a:r>
            <a:r>
              <a:rPr lang="ru-RU" dirty="0" err="1">
                <a:latin typeface="Century Gothic" panose="020B0502020202020204" pitchFamily="34" charset="0"/>
              </a:rPr>
              <a:t>зайнятими</a:t>
            </a:r>
            <a:r>
              <a:rPr lang="ru-RU" dirty="0">
                <a:latin typeface="Century Gothic" panose="020B0502020202020204" pitchFamily="34" charset="0"/>
              </a:rPr>
              <a:t>". </a:t>
            </a:r>
            <a:r>
              <a:rPr lang="ru-RU" dirty="0" err="1">
                <a:latin typeface="Century Gothic" panose="020B0502020202020204" pitchFamily="34" charset="0"/>
              </a:rPr>
              <a:t>Якщо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стрілець</a:t>
            </a:r>
            <a:r>
              <a:rPr lang="ru-RU" dirty="0">
                <a:latin typeface="Century Gothic" panose="020B0502020202020204" pitchFamily="34" charset="0"/>
              </a:rPr>
              <a:t> не </a:t>
            </a:r>
            <a:r>
              <a:rPr lang="ru-RU" dirty="0" err="1">
                <a:latin typeface="Century Gothic" panose="020B0502020202020204" pitchFamily="34" charset="0"/>
              </a:rPr>
              <a:t>попадає</a:t>
            </a:r>
            <a:r>
              <a:rPr lang="ru-RU" dirty="0">
                <a:latin typeface="Century Gothic" panose="020B0502020202020204" pitchFamily="34" charset="0"/>
              </a:rPr>
              <a:t>, то </a:t>
            </a:r>
            <a:r>
              <a:rPr lang="ru-RU" dirty="0" err="1">
                <a:latin typeface="Century Gothic" panose="020B0502020202020204" pitchFamily="34" charset="0"/>
              </a:rPr>
              <a:t>клітинка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залишається</a:t>
            </a:r>
            <a:r>
              <a:rPr lang="ru-RU" dirty="0">
                <a:latin typeface="Century Gothic" panose="020B0502020202020204" pitchFamily="34" charset="0"/>
              </a:rPr>
              <a:t> "</a:t>
            </a:r>
            <a:r>
              <a:rPr lang="ru-RU" dirty="0" err="1">
                <a:latin typeface="Century Gothic" panose="020B0502020202020204" pitchFamily="34" charset="0"/>
              </a:rPr>
              <a:t>порожньою</a:t>
            </a:r>
            <a:r>
              <a:rPr lang="ru-RU" dirty="0">
                <a:latin typeface="Century Gothic" panose="020B0502020202020204" pitchFamily="34" charset="0"/>
              </a:rPr>
              <a:t>".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ru-RU" dirty="0" err="1">
                <a:latin typeface="Century Gothic" panose="020B0502020202020204" pitchFamily="34" charset="0"/>
              </a:rPr>
              <a:t>Гравець</a:t>
            </a:r>
            <a:r>
              <a:rPr lang="ru-RU" dirty="0">
                <a:latin typeface="Century Gothic" panose="020B0502020202020204" pitchFamily="34" charset="0"/>
              </a:rPr>
              <a:t>, </a:t>
            </a:r>
            <a:r>
              <a:rPr lang="ru-RU" dirty="0" err="1">
                <a:latin typeface="Century Gothic" panose="020B0502020202020204" pitchFamily="34" charset="0"/>
              </a:rPr>
              <a:t>який</a:t>
            </a:r>
            <a:r>
              <a:rPr lang="ru-RU" dirty="0">
                <a:latin typeface="Century Gothic" panose="020B0502020202020204" pitchFamily="34" charset="0"/>
              </a:rPr>
              <a:t> перший потопить </a:t>
            </a:r>
            <a:r>
              <a:rPr lang="ru-RU" dirty="0" err="1">
                <a:latin typeface="Century Gothic" panose="020B0502020202020204" pitchFamily="34" charset="0"/>
              </a:rPr>
              <a:t>всі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кораблі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суперника</a:t>
            </a:r>
            <a:r>
              <a:rPr lang="ru-RU" dirty="0">
                <a:latin typeface="Century Gothic" panose="020B0502020202020204" pitchFamily="34" charset="0"/>
              </a:rPr>
              <a:t>, </a:t>
            </a:r>
            <a:r>
              <a:rPr lang="ru-RU" dirty="0" err="1">
                <a:latin typeface="Century Gothic" panose="020B0502020202020204" pitchFamily="34" charset="0"/>
              </a:rPr>
              <a:t>виграє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гру</a:t>
            </a:r>
            <a:r>
              <a:rPr lang="ru-RU" dirty="0">
                <a:latin typeface="Century Gothic" panose="020B0502020202020204" pitchFamily="34" charset="0"/>
              </a:rPr>
              <a:t>.</a:t>
            </a:r>
            <a:endParaRPr lang="ru-UA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365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532491C-9B34-4412-9DBF-F885247F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4E8B6DC-985F-43E4-AEF0-DBDA60FD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47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59445D-3F12-4874-897E-7559B4C0BE7C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«Морський бій»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6B32B4-E7F5-4D23-84CD-373F2DFE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65" y="1434304"/>
            <a:ext cx="5469495" cy="45177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AC7A07-D6A4-4214-9BC1-34BEBEF8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33" y="1191681"/>
            <a:ext cx="4136238" cy="49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40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532491C-9B34-4412-9DBF-F885247F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4E8B6DC-985F-43E4-AEF0-DBDA60FD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48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59445D-3F12-4874-897E-7559B4C0BE7C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«Морський бій»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555A63-9B65-4A65-BF18-031890E6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0960"/>
            <a:ext cx="3807494" cy="46685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9027BB8-0498-406B-BF7A-77226C6BA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761" y="1341120"/>
            <a:ext cx="3992880" cy="466255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CAB7881-4055-470E-B7F4-CCCA1ACC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1" y="1341120"/>
            <a:ext cx="414528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66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532491C-9B34-4412-9DBF-F885247F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4E8B6DC-985F-43E4-AEF0-DBDA60FD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49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59445D-3F12-4874-897E-7559B4C0BE7C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«Морський бій»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D08C3B-5A00-4036-A314-B1DDEB48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8" y="1113162"/>
            <a:ext cx="6706375" cy="36417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9026A6-BF9E-449D-9100-7684C0147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725002"/>
            <a:ext cx="6644886" cy="26689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57509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C6C05-67F0-462B-9295-8E6EEF9DB42A}"/>
              </a:ext>
            </a:extLst>
          </p:cNvPr>
          <p:cNvSpPr txBox="1">
            <a:spLocks/>
          </p:cNvSpPr>
          <p:nvPr/>
        </p:nvSpPr>
        <p:spPr>
          <a:xfrm>
            <a:off x="1234911" y="277604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Історія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184E9-6671-4943-B172-474A2AB15A48}"/>
              </a:ext>
            </a:extLst>
          </p:cNvPr>
          <p:cNvSpPr txBox="1"/>
          <p:nvPr/>
        </p:nvSpPr>
        <p:spPr>
          <a:xfrm>
            <a:off x="540983" y="1419901"/>
            <a:ext cx="526592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У 1945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році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 Оскар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Морґенштерн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 і Джон фон Нейман </a:t>
            </a:r>
            <a:r>
              <a:rPr lang="ru-RU" sz="2400" b="1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запропонували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метод 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мінімаксу</a:t>
            </a:r>
            <a:r>
              <a:rPr lang="en-US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ru-RU" sz="2400" dirty="0">
              <a:latin typeface="Century Gothic" panose="020B0502020202020204" pitchFamily="34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b="0" i="0" dirty="0">
                <a:effectLst/>
                <a:latin typeface="Century Gothic" panose="020B0502020202020204" pitchFamily="34" charset="0"/>
              </a:rPr>
              <a:t> Теорема Неймана - Моргенштерна про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мінімакс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була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доведена Джоном фон Нейманом у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статті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"До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теорії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стратегічних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ігор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",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поява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даної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роботи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визначає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становлення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теорії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ігор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як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самостійний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розділ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математики. </a:t>
            </a:r>
            <a:endParaRPr lang="ru-UA" sz="2400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 descr="Моргенштерн, Оскар — Википедия">
            <a:extLst>
              <a:ext uri="{FF2B5EF4-FFF2-40B4-BE49-F238E27FC236}">
                <a16:creationId xmlns:a16="http://schemas.microsoft.com/office/drawing/2014/main" id="{1B69C237-0345-42B0-8BD0-BFE34D03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10" y="1381406"/>
            <a:ext cx="4307070" cy="4386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1DCE7-C678-4287-8745-468BCBF35F6D}"/>
              </a:ext>
            </a:extLst>
          </p:cNvPr>
          <p:cNvSpPr txBox="1"/>
          <p:nvPr/>
        </p:nvSpPr>
        <p:spPr>
          <a:xfrm>
            <a:off x="7080510" y="5908764"/>
            <a:ext cx="4513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Оскар </a:t>
            </a:r>
            <a:r>
              <a:rPr lang="ru-RU" sz="24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Морґенштерн</a:t>
            </a:r>
            <a:endParaRPr lang="ru-RU" sz="2400" b="1" i="0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ctr"/>
            <a:r>
              <a:rPr lang="ru-RU" sz="24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(1902 - 1977)</a:t>
            </a:r>
            <a:endParaRPr lang="ru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19E1ADD-215B-44AE-9569-0F3FE908A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082905-78C8-46E6-A969-DC389698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67973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532491C-9B34-4412-9DBF-F885247F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4E8B6DC-985F-43E4-AEF0-DBDA60FD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50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59445D-3F12-4874-897E-7559B4C0BE7C}"/>
              </a:ext>
            </a:extLst>
          </p:cNvPr>
          <p:cNvSpPr txBox="1">
            <a:spLocks/>
          </p:cNvSpPr>
          <p:nvPr/>
        </p:nvSpPr>
        <p:spPr>
          <a:xfrm>
            <a:off x="1524000" y="485033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Гра «Морський бій»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644835-9637-4BEA-B0D4-D5FABC48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0" y="1556719"/>
            <a:ext cx="6874040" cy="35196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1F2083-D010-46C9-A3AB-F5CC78F1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760" y="3703804"/>
            <a:ext cx="6483958" cy="26766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6D375D4-B3DD-4917-9479-6A76275CEED9}"/>
              </a:ext>
            </a:extLst>
          </p:cNvPr>
          <p:cNvSpPr/>
          <p:nvPr/>
        </p:nvSpPr>
        <p:spPr>
          <a:xfrm>
            <a:off x="7008860" y="968494"/>
            <a:ext cx="46378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з альфа-бета відсіччю</a:t>
            </a:r>
            <a:endParaRPr lang="ru-UA" sz="3000" dirty="0"/>
          </a:p>
        </p:txBody>
      </p:sp>
    </p:spTree>
    <p:extLst>
      <p:ext uri="{BB962C8B-B14F-4D97-AF65-F5344CB8AC3E}">
        <p14:creationId xmlns:p14="http://schemas.microsoft.com/office/powerpoint/2010/main" val="3823101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32DB51A-040B-4561-AE0C-76611F59B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40D40A-A343-4077-831C-22CB797E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51</a:t>
            </a:fld>
            <a:endParaRPr lang="ru-UA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97E579F-D26A-4710-BFBA-0447BCBA0BF0}"/>
              </a:ext>
            </a:extLst>
          </p:cNvPr>
          <p:cNvSpPr txBox="1">
            <a:spLocks/>
          </p:cNvSpPr>
          <p:nvPr/>
        </p:nvSpPr>
        <p:spPr>
          <a:xfrm>
            <a:off x="1524000" y="353134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Висновок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78B9E3-B700-48AF-B2A0-03C517FE9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36" y="1402509"/>
            <a:ext cx="4052981" cy="4052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0786AC-1587-475B-B157-73EC3F097D07}"/>
              </a:ext>
            </a:extLst>
          </p:cNvPr>
          <p:cNvSpPr txBox="1"/>
          <p:nvPr/>
        </p:nvSpPr>
        <p:spPr>
          <a:xfrm>
            <a:off x="4857161" y="1296636"/>
            <a:ext cx="700175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>
                <a:latin typeface="Century Gothic" panose="020B0502020202020204" pitchFamily="34" charset="0"/>
              </a:rPr>
              <a:t>У </a:t>
            </a:r>
            <a:r>
              <a:rPr lang="ru-UA" sz="2000" dirty="0" err="1">
                <a:latin typeface="Century Gothic" panose="020B0502020202020204" pitchFamily="34" charset="0"/>
              </a:rPr>
              <a:t>цій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презентації</a:t>
            </a:r>
            <a:r>
              <a:rPr lang="ru-UA" sz="2000" dirty="0">
                <a:latin typeface="Century Gothic" panose="020B0502020202020204" pitchFamily="34" charset="0"/>
              </a:rPr>
              <a:t> ми </a:t>
            </a:r>
            <a:r>
              <a:rPr lang="ru-UA" sz="2000" dirty="0" err="1">
                <a:latin typeface="Century Gothic" panose="020B0502020202020204" pitchFamily="34" charset="0"/>
              </a:rPr>
              <a:t>дослідили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застосування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мінімаксного</a:t>
            </a:r>
            <a:r>
              <a:rPr lang="ru-UA" sz="2000" dirty="0">
                <a:latin typeface="Century Gothic" panose="020B0502020202020204" pitchFamily="34" charset="0"/>
              </a:rPr>
              <a:t> алгоритму та </a:t>
            </a:r>
            <a:r>
              <a:rPr lang="ru-UA" sz="2000" dirty="0" err="1">
                <a:latin typeface="Century Gothic" panose="020B0502020202020204" pitchFamily="34" charset="0"/>
              </a:rPr>
              <a:t>його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модифікації</a:t>
            </a:r>
            <a:r>
              <a:rPr lang="ru-UA" sz="2000" dirty="0">
                <a:latin typeface="Century Gothic" panose="020B0502020202020204" pitchFamily="34" charset="0"/>
              </a:rPr>
              <a:t>, альфа-бета </a:t>
            </a:r>
            <a:r>
              <a:rPr lang="ru-UA" sz="2000" dirty="0" err="1">
                <a:latin typeface="Century Gothic" panose="020B0502020202020204" pitchFamily="34" charset="0"/>
              </a:rPr>
              <a:t>скорочення</a:t>
            </a:r>
            <a:r>
              <a:rPr lang="ru-UA" sz="2000" dirty="0">
                <a:latin typeface="Century Gothic" panose="020B0502020202020204" pitchFamily="34" charset="0"/>
              </a:rPr>
              <a:t>, у </a:t>
            </a:r>
            <a:r>
              <a:rPr lang="ru-UA" sz="2000" dirty="0" err="1">
                <a:latin typeface="Century Gothic" panose="020B0502020202020204" pitchFamily="34" charset="0"/>
              </a:rPr>
              <a:t>різних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ігрових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сценаріях</a:t>
            </a:r>
            <a:r>
              <a:rPr lang="ru-UA" sz="2000" dirty="0">
                <a:latin typeface="Century Gothic" panose="020B0502020202020204" pitchFamily="34" charset="0"/>
              </a:rPr>
              <a:t>: крестики-нолики, </a:t>
            </a:r>
            <a:r>
              <a:rPr lang="ru-UA" sz="2000" dirty="0" err="1">
                <a:latin typeface="Century Gothic" panose="020B0502020202020204" pitchFamily="34" charset="0"/>
              </a:rPr>
              <a:t>камінь-ножиці-папір</a:t>
            </a:r>
            <a:r>
              <a:rPr lang="ru-UA" sz="2000" dirty="0">
                <a:latin typeface="Century Gothic" panose="020B0502020202020204" pitchFamily="34" charset="0"/>
              </a:rPr>
              <a:t> і </a:t>
            </a:r>
            <a:r>
              <a:rPr lang="ru-UA" sz="2000" dirty="0" err="1">
                <a:latin typeface="Century Gothic" panose="020B0502020202020204" pitchFamily="34" charset="0"/>
              </a:rPr>
              <a:t>морський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бій</a:t>
            </a:r>
            <a:r>
              <a:rPr lang="ru-UA" sz="2000" dirty="0">
                <a:latin typeface="Century Gothic" panose="020B0502020202020204" pitchFamily="34" charset="0"/>
              </a:rPr>
              <a:t>. Ми </a:t>
            </a:r>
            <a:r>
              <a:rPr lang="ru-UA" sz="2000" dirty="0" err="1">
                <a:latin typeface="Century Gothic" panose="020B0502020202020204" pitchFamily="34" charset="0"/>
              </a:rPr>
              <a:t>виявили</a:t>
            </a:r>
            <a:r>
              <a:rPr lang="ru-UA" sz="2000" dirty="0">
                <a:latin typeface="Century Gothic" panose="020B0502020202020204" pitchFamily="34" charset="0"/>
              </a:rPr>
              <a:t>, </a:t>
            </a:r>
            <a:r>
              <a:rPr lang="ru-UA" sz="2000" dirty="0" err="1">
                <a:latin typeface="Century Gothic" panose="020B0502020202020204" pitchFamily="34" charset="0"/>
              </a:rPr>
              <a:t>що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ці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алгоритми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допомагають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ігровим</a:t>
            </a:r>
            <a:r>
              <a:rPr lang="ru-UA" sz="2000" dirty="0">
                <a:latin typeface="Century Gothic" panose="020B0502020202020204" pitchFamily="34" charset="0"/>
              </a:rPr>
              <a:t> агентам </a:t>
            </a:r>
            <a:r>
              <a:rPr lang="ru-UA" sz="2000" dirty="0" err="1">
                <a:latin typeface="Century Gothic" panose="020B0502020202020204" pitchFamily="34" charset="0"/>
              </a:rPr>
              <a:t>приймати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оптимальні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рішення</a:t>
            </a:r>
            <a:r>
              <a:rPr lang="ru-UA" sz="2000" dirty="0">
                <a:latin typeface="Century Gothic" panose="020B0502020202020204" pitchFamily="34" charset="0"/>
              </a:rPr>
              <a:t> в </a:t>
            </a:r>
            <a:r>
              <a:rPr lang="ru-UA" sz="2000" dirty="0" err="1">
                <a:latin typeface="Century Gothic" panose="020B0502020202020204" pitchFamily="34" charset="0"/>
              </a:rPr>
              <a:t>умовах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конкуренції</a:t>
            </a:r>
            <a:r>
              <a:rPr lang="ru-UA" sz="2000" dirty="0">
                <a:latin typeface="Century Gothic" panose="020B0502020202020204" pitchFamily="34" charset="0"/>
              </a:rPr>
              <a:t> та </a:t>
            </a:r>
            <a:r>
              <a:rPr lang="ru-UA" sz="2000" dirty="0" err="1">
                <a:latin typeface="Century Gothic" panose="020B0502020202020204" pitchFamily="34" charset="0"/>
              </a:rPr>
              <a:t>невизначеності</a:t>
            </a:r>
            <a:r>
              <a:rPr lang="ru-UA" sz="2000" dirty="0">
                <a:latin typeface="Century Gothic" panose="020B0502020202020204" pitchFamily="34" charset="0"/>
              </a:rPr>
              <a:t>.</a:t>
            </a:r>
          </a:p>
          <a:p>
            <a:endParaRPr lang="ru-UA" sz="2000" dirty="0">
              <a:latin typeface="Century Gothic" panose="020B0502020202020204" pitchFamily="34" charset="0"/>
            </a:endParaRPr>
          </a:p>
          <a:p>
            <a:r>
              <a:rPr lang="ru-UA" sz="2000" dirty="0" err="1">
                <a:latin typeface="Century Gothic" panose="020B0502020202020204" pitchFamily="34" charset="0"/>
              </a:rPr>
              <a:t>Використання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мінімаксного</a:t>
            </a:r>
            <a:r>
              <a:rPr lang="ru-UA" sz="2000" dirty="0">
                <a:latin typeface="Century Gothic" panose="020B0502020202020204" pitchFamily="34" charset="0"/>
              </a:rPr>
              <a:t> алгоритму та альфа-бета </a:t>
            </a:r>
            <a:r>
              <a:rPr lang="ru-UA" sz="2000" dirty="0" err="1">
                <a:latin typeface="Century Gothic" panose="020B0502020202020204" pitchFamily="34" charset="0"/>
              </a:rPr>
              <a:t>скорочення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відкриває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можливості</a:t>
            </a:r>
            <a:r>
              <a:rPr lang="ru-UA" sz="2000" dirty="0">
                <a:latin typeface="Century Gothic" panose="020B0502020202020204" pitchFamily="34" charset="0"/>
              </a:rPr>
              <a:t> для </a:t>
            </a:r>
            <a:r>
              <a:rPr lang="ru-UA" sz="2000" dirty="0" err="1">
                <a:latin typeface="Century Gothic" panose="020B0502020202020204" pitchFamily="34" charset="0"/>
              </a:rPr>
              <a:t>вдосконалення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ігрових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стратегій</a:t>
            </a:r>
            <a:r>
              <a:rPr lang="ru-UA" sz="2000" dirty="0">
                <a:latin typeface="Century Gothic" panose="020B0502020202020204" pitchFamily="34" charset="0"/>
              </a:rPr>
              <a:t> та </a:t>
            </a:r>
            <a:r>
              <a:rPr lang="ru-UA" sz="2000" dirty="0" err="1">
                <a:latin typeface="Century Gothic" panose="020B0502020202020204" pitchFamily="34" charset="0"/>
              </a:rPr>
              <a:t>застосування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їх</a:t>
            </a:r>
            <a:r>
              <a:rPr lang="ru-UA" sz="2000" dirty="0">
                <a:latin typeface="Century Gothic" panose="020B0502020202020204" pitchFamily="34" charset="0"/>
              </a:rPr>
              <a:t> у </a:t>
            </a:r>
            <a:r>
              <a:rPr lang="ru-UA" sz="2000" dirty="0" err="1">
                <a:latin typeface="Century Gothic" panose="020B0502020202020204" pitchFamily="34" charset="0"/>
              </a:rPr>
              <a:t>різних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галузях</a:t>
            </a:r>
            <a:r>
              <a:rPr lang="ru-UA" sz="2000" dirty="0">
                <a:latin typeface="Century Gothic" panose="020B0502020202020204" pitchFamily="34" charset="0"/>
              </a:rPr>
              <a:t>, </a:t>
            </a:r>
            <a:r>
              <a:rPr lang="ru-UA" sz="2000" dirty="0" err="1">
                <a:latin typeface="Century Gothic" panose="020B0502020202020204" pitchFamily="34" charset="0"/>
              </a:rPr>
              <a:t>включаючи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розробку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комп'ютерних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ігор</a:t>
            </a:r>
            <a:r>
              <a:rPr lang="ru-UA" sz="2000" dirty="0">
                <a:latin typeface="Century Gothic" panose="020B0502020202020204" pitchFamily="34" charset="0"/>
              </a:rPr>
              <a:t> та </a:t>
            </a:r>
            <a:r>
              <a:rPr lang="ru-UA" sz="2000" dirty="0" err="1">
                <a:latin typeface="Century Gothic" panose="020B0502020202020204" pitchFamily="34" charset="0"/>
              </a:rPr>
              <a:t>розумних</a:t>
            </a:r>
            <a:r>
              <a:rPr lang="ru-UA" sz="2000" dirty="0">
                <a:latin typeface="Century Gothic" panose="020B0502020202020204" pitchFamily="34" charset="0"/>
              </a:rPr>
              <a:t> систем </a:t>
            </a:r>
            <a:r>
              <a:rPr lang="ru-UA" sz="2000" dirty="0" err="1">
                <a:latin typeface="Century Gothic" panose="020B0502020202020204" pitchFamily="34" charset="0"/>
              </a:rPr>
              <a:t>управління</a:t>
            </a:r>
            <a:r>
              <a:rPr lang="ru-UA" sz="2000" dirty="0">
                <a:latin typeface="Century Gothic" panose="020B0502020202020204" pitchFamily="34" charset="0"/>
              </a:rPr>
              <a:t>. </a:t>
            </a:r>
            <a:r>
              <a:rPr lang="ru-UA" sz="2000" dirty="0" err="1">
                <a:latin typeface="Century Gothic" panose="020B0502020202020204" pitchFamily="34" charset="0"/>
              </a:rPr>
              <a:t>Ці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технології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грають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важливу</a:t>
            </a:r>
            <a:r>
              <a:rPr lang="ru-UA" sz="2000" dirty="0">
                <a:latin typeface="Century Gothic" panose="020B0502020202020204" pitchFamily="34" charset="0"/>
              </a:rPr>
              <a:t> роль у </a:t>
            </a:r>
            <a:r>
              <a:rPr lang="ru-UA" sz="2000" dirty="0" err="1">
                <a:latin typeface="Century Gothic" panose="020B0502020202020204" pitchFamily="34" charset="0"/>
              </a:rPr>
              <a:t>розвитку</a:t>
            </a:r>
            <a:r>
              <a:rPr lang="ru-UA" sz="2000" dirty="0">
                <a:latin typeface="Century Gothic" panose="020B0502020202020204" pitchFamily="34" charset="0"/>
              </a:rPr>
              <a:t> штучного </a:t>
            </a:r>
            <a:r>
              <a:rPr lang="ru-UA" sz="2000" dirty="0" err="1">
                <a:latin typeface="Century Gothic" panose="020B0502020202020204" pitchFamily="34" charset="0"/>
              </a:rPr>
              <a:t>інтелекту</a:t>
            </a:r>
            <a:r>
              <a:rPr lang="ru-UA" sz="2000" dirty="0">
                <a:latin typeface="Century Gothic" panose="020B0502020202020204" pitchFamily="34" charset="0"/>
              </a:rPr>
              <a:t> та </a:t>
            </a:r>
            <a:r>
              <a:rPr lang="ru-UA" sz="2000" dirty="0" err="1">
                <a:latin typeface="Century Gothic" panose="020B0502020202020204" pitchFamily="34" charset="0"/>
              </a:rPr>
              <a:t>покращують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ігровий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досвід</a:t>
            </a:r>
            <a:r>
              <a:rPr lang="ru-UA" sz="2000" dirty="0">
                <a:latin typeface="Century Gothic" panose="020B0502020202020204" pitchFamily="34" charset="0"/>
              </a:rPr>
              <a:t> </a:t>
            </a:r>
            <a:r>
              <a:rPr lang="ru-UA" sz="2000" dirty="0" err="1">
                <a:latin typeface="Century Gothic" panose="020B0502020202020204" pitchFamily="34" charset="0"/>
              </a:rPr>
              <a:t>користувачів</a:t>
            </a:r>
            <a:r>
              <a:rPr lang="ru-UA" sz="2000" dirty="0">
                <a:latin typeface="Century Gothic" panose="020B0502020202020204" pitchFamily="34" charset="0"/>
              </a:rPr>
              <a:t> у </a:t>
            </a:r>
            <a:r>
              <a:rPr lang="ru-UA" sz="2000" dirty="0" err="1">
                <a:latin typeface="Century Gothic" panose="020B0502020202020204" pitchFamily="34" charset="0"/>
              </a:rPr>
              <a:t>майбутньому</a:t>
            </a:r>
            <a:r>
              <a:rPr lang="ru-UA" sz="2000" dirty="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216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040F75-CC0E-4EFD-BB18-7E88B7C4E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5728D-CB30-48B7-9706-2A18DD287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0813"/>
            <a:ext cx="9144000" cy="916373"/>
          </a:xfrm>
        </p:spPr>
        <p:txBody>
          <a:bodyPr>
            <a:normAutofit/>
          </a:bodyPr>
          <a:lstStyle/>
          <a:p>
            <a:r>
              <a:rPr lang="ru-R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Дякуємо</a:t>
            </a:r>
            <a:r>
              <a:rPr lang="ru-R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за перегляд!</a:t>
            </a:r>
            <a:endParaRPr lang="ru-UA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332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D194CD-9C8F-408D-BE54-5357A6079444}"/>
              </a:ext>
            </a:extLst>
          </p:cNvPr>
          <p:cNvSpPr txBox="1"/>
          <p:nvPr/>
        </p:nvSpPr>
        <p:spPr>
          <a:xfrm>
            <a:off x="435990" y="1478819"/>
            <a:ext cx="60944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Надалі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показано,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що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теорема Неймана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виводиться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із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загальної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теореми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Какутані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,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доведеної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1941 року. </a:t>
            </a: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2400" dirty="0">
              <a:latin typeface="Century Gothic" panose="020B0502020202020204" pitchFamily="34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Згідно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з теоремою Неймана, для будь-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якої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кінцевої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гри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зі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змішаними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стратегіями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існує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рішення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, при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якому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мінімакси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,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що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досягаються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,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рівні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. У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комбінаторній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теорії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ігор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використовується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 алгоритм </a:t>
            </a:r>
            <a:r>
              <a:rPr lang="ru-RU" sz="2400" b="0" i="0" dirty="0" err="1">
                <a:effectLst/>
                <a:latin typeface="Century Gothic" panose="020B0502020202020204" pitchFamily="34" charset="0"/>
              </a:rPr>
              <a:t>мінімакс</a:t>
            </a:r>
            <a:r>
              <a:rPr lang="ru-RU" sz="2400" b="0" i="0" dirty="0">
                <a:effectLst/>
                <a:latin typeface="Century Gothic" panose="020B0502020202020204" pitchFamily="34" charset="0"/>
              </a:rPr>
              <a:t>. </a:t>
            </a:r>
            <a:endParaRPr lang="ru-UA" sz="2400" dirty="0">
              <a:latin typeface="Century Gothic" panose="020B050202020202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5F52785-98CA-4C0E-B350-EED389EDF161}"/>
              </a:ext>
            </a:extLst>
          </p:cNvPr>
          <p:cNvSpPr txBox="1">
            <a:spLocks/>
          </p:cNvSpPr>
          <p:nvPr/>
        </p:nvSpPr>
        <p:spPr>
          <a:xfrm>
            <a:off x="1524000" y="255480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Історія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074" name="Picture 2" descr="Нейман, Джон фон — Википедия">
            <a:extLst>
              <a:ext uri="{FF2B5EF4-FFF2-40B4-BE49-F238E27FC236}">
                <a16:creationId xmlns:a16="http://schemas.microsoft.com/office/drawing/2014/main" id="{4DB4B46E-392B-4D2F-B9D6-12C8CEEC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94" y="1188875"/>
            <a:ext cx="4233421" cy="4821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A3C23-B03E-4C3E-94B2-3BC0E6155E45}"/>
              </a:ext>
            </a:extLst>
          </p:cNvPr>
          <p:cNvSpPr txBox="1"/>
          <p:nvPr/>
        </p:nvSpPr>
        <p:spPr>
          <a:xfrm>
            <a:off x="7169083" y="6027003"/>
            <a:ext cx="4580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Джон фон Нейман </a:t>
            </a:r>
          </a:p>
          <a:p>
            <a:pPr algn="ctr"/>
            <a:r>
              <a:rPr lang="ru-RU" sz="2400" b="1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(1903 - 1957)</a:t>
            </a:r>
            <a:endParaRPr lang="ru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B7DB6C4-D20C-4388-9B4A-419FDCAF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416A8E-58CB-4CB1-9B55-6D6FFA13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6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8070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7ED58-9D65-450C-ABC3-E43853F8C7CD}"/>
              </a:ext>
            </a:extLst>
          </p:cNvPr>
          <p:cNvSpPr txBox="1"/>
          <p:nvPr/>
        </p:nvSpPr>
        <p:spPr>
          <a:xfrm>
            <a:off x="5149786" y="1821475"/>
            <a:ext cx="6511172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rtl="0">
              <a:spcBef>
                <a:spcPts val="0"/>
              </a:spcBef>
              <a:spcAft>
                <a:spcPts val="0"/>
              </a:spcAft>
            </a:pP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Для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кожної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гри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для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двох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осіб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з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нульовою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сумою та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скінченним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числом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стратегій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існує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таке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значення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V 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та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змішані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стратегії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для кожного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гравця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такі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що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</a:p>
          <a:p>
            <a:pPr indent="450215" rtl="0">
              <a:spcBef>
                <a:spcPts val="0"/>
              </a:spcBef>
              <a:spcAft>
                <a:spcPts val="0"/>
              </a:spcAft>
            </a:pPr>
            <a:endParaRPr lang="ru-RU" sz="20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indent="450215" rtl="0">
              <a:spcBef>
                <a:spcPts val="0"/>
              </a:spcBef>
              <a:spcAft>
                <a:spcPts val="0"/>
              </a:spcAft>
            </a:pP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(а) Для будь-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якої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стратегії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Гравця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2,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Гравець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1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може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гарантувати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собі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виграш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V</a:t>
            </a:r>
            <a:endParaRPr lang="uk-UA" sz="20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indent="450215" rtl="0">
              <a:spcBef>
                <a:spcPts val="0"/>
              </a:spcBef>
              <a:spcAft>
                <a:spcPts val="0"/>
              </a:spcAft>
            </a:pPr>
            <a:endParaRPr lang="uk-UA" sz="2000" b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indent="450215" rtl="0">
              <a:spcBef>
                <a:spcPts val="0"/>
              </a:spcBef>
              <a:spcAft>
                <a:spcPts val="0"/>
              </a:spcAft>
            </a:pP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(б) Для будь-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якої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стратегії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Гравця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1,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Гравець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2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може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гарантувати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собі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виграш</a:t>
            </a:r>
            <a:r>
              <a:rPr lang="ru-RU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(-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V).</a:t>
            </a:r>
            <a:endParaRPr lang="en-US" sz="2000" b="0" dirty="0">
              <a:effectLst/>
              <a:latin typeface="Century Gothic" panose="020B0502020202020204" pitchFamily="34" charset="0"/>
            </a:endParaRPr>
          </a:p>
          <a:p>
            <a:br>
              <a:rPr lang="en-US" dirty="0"/>
            </a:br>
            <a:endParaRPr lang="ru-UA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E04ABB7-1122-479D-B557-49D630BC0B3B}"/>
              </a:ext>
            </a:extLst>
          </p:cNvPr>
          <p:cNvSpPr txBox="1">
            <a:spLocks/>
          </p:cNvSpPr>
          <p:nvPr/>
        </p:nvSpPr>
        <p:spPr>
          <a:xfrm>
            <a:off x="1524000" y="255480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Теорема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9CC4C4-EB88-4AE1-8546-BA88DBE7F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0" y="1598066"/>
            <a:ext cx="3661868" cy="3661868"/>
          </a:xfrm>
          <a:prstGeom prst="rect">
            <a:avLst/>
          </a:prstGeom>
        </p:spPr>
      </p:pic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45DCFDE-7FB9-42E9-AFA9-3F3B2D83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9743963-FB21-40CA-9FE1-C526302D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7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165076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4C976E-B2C3-4A80-A33F-29617247965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36" y="1029810"/>
            <a:ext cx="5828190" cy="5828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4D9385-47D7-4518-A952-C5256DF94607}"/>
              </a:ext>
            </a:extLst>
          </p:cNvPr>
          <p:cNvSpPr txBox="1"/>
          <p:nvPr/>
        </p:nvSpPr>
        <p:spPr>
          <a:xfrm>
            <a:off x="308212" y="1164550"/>
            <a:ext cx="1157557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Алгоритм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Mini-Max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використовує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рекурсію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для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пошуку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дереві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гри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Алгоритм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Min-Max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здебільшого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використовується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для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ігор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в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AI. 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Цей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алгоритм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обчислює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мінімаксне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рішення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для поточного стану.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У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цьому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алгоритмі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грають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два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гравці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один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називається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MAX,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а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інший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—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MIN.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Обидва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гравці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борються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з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цим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оскільки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гравець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суперника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отримує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мінімальну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вигоду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тоді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як вони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отримують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максимальну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вигоду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Обидва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гравці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гри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є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суперниками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один одного, де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MAX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вибере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максимальне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значення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а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MIN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вибере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мінімізоване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значення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Алгоритм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minimax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виконує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алгоритм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пошуку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глибину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для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дослідження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повного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дерева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гри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1400"/>
              </a:spcAft>
              <a:buFont typeface="Wingdings" panose="05000000000000000000" pitchFamily="2" charset="2"/>
              <a:buChar char="q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Алгоритм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minimax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продовжує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весь шлях до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кінцевого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вузла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дерева, а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потім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повертає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дерево як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рекурсію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C6193A7-CC23-4585-8A30-6262A4F5DC9B}"/>
              </a:ext>
            </a:extLst>
          </p:cNvPr>
          <p:cNvSpPr txBox="1">
            <a:spLocks/>
          </p:cNvSpPr>
          <p:nvPr/>
        </p:nvSpPr>
        <p:spPr>
          <a:xfrm>
            <a:off x="1524000" y="255480"/>
            <a:ext cx="9144000" cy="7743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Основні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поняття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для алгоритму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C3CADBE-1565-4784-9845-D9AA8553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F2DA75-92BA-469A-B105-FC57822A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77362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045BEC-9008-495C-B901-B2DD1E0E088C}"/>
              </a:ext>
            </a:extLst>
          </p:cNvPr>
          <p:cNvSpPr txBox="1"/>
          <p:nvPr/>
        </p:nvSpPr>
        <p:spPr>
          <a:xfrm>
            <a:off x="778787" y="1180639"/>
            <a:ext cx="103134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Complete - Min-Max is Complete. 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Він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точно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знайде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рішення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(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якщо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воно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існує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 у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скінченному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дереві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пошуку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20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Алгоритм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Optimal - Min-Max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є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оптимальним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якщо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обидва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суперники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грають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оптимально.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20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 fontAlgn="base">
              <a:buFont typeface="Wingdings" panose="05000000000000000000" pitchFamily="2" charset="2"/>
              <a:buChar char="q"/>
            </a:pPr>
            <a:r>
              <a:rPr lang="ru-RU" sz="2000" dirty="0" err="1">
                <a:latin typeface="Century Gothic" panose="020B0502020202020204" pitchFamily="34" charset="0"/>
              </a:rPr>
              <a:t>Успішність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роботи</a:t>
            </a:r>
            <a:r>
              <a:rPr lang="ru-RU" sz="2000" dirty="0">
                <a:latin typeface="Century Gothic" panose="020B0502020202020204" pitchFamily="34" charset="0"/>
              </a:rPr>
              <a:t> алгоритму штучного </a:t>
            </a:r>
            <a:r>
              <a:rPr lang="ru-RU" sz="2000" dirty="0" err="1">
                <a:latin typeface="Century Gothic" panose="020B0502020202020204" pitchFamily="34" charset="0"/>
              </a:rPr>
              <a:t>інтелекту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Мінімакс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оцінюватиметься</a:t>
            </a:r>
            <a:r>
              <a:rPr lang="ru-RU" sz="2000" dirty="0">
                <a:latin typeface="Century Gothic" panose="020B0502020202020204" pitchFamily="34" charset="0"/>
              </a:rPr>
              <a:t> на </a:t>
            </a:r>
            <a:r>
              <a:rPr lang="ru-RU" sz="2000" dirty="0" err="1">
                <a:latin typeface="Century Gothic" panose="020B0502020202020204" pitchFamily="34" charset="0"/>
              </a:rPr>
              <a:t>основі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двох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параметрів</a:t>
            </a:r>
            <a:r>
              <a:rPr lang="ru-RU" sz="2000" dirty="0">
                <a:latin typeface="Century Gothic" panose="020B0502020202020204" pitchFamily="34" charset="0"/>
              </a:rPr>
              <a:t>: </a:t>
            </a:r>
            <a:r>
              <a:rPr lang="ru-RU" sz="2000" dirty="0" err="1">
                <a:latin typeface="Century Gothic" panose="020B0502020202020204" pitchFamily="34" charset="0"/>
              </a:rPr>
              <a:t>часової</a:t>
            </a:r>
            <a:r>
              <a:rPr lang="ru-RU" sz="2000" dirty="0">
                <a:latin typeface="Century Gothic" panose="020B0502020202020204" pitchFamily="34" charset="0"/>
              </a:rPr>
              <a:t> та </a:t>
            </a:r>
            <a:r>
              <a:rPr lang="ru-RU" sz="2000" dirty="0" err="1">
                <a:latin typeface="Century Gothic" panose="020B0502020202020204" pitchFamily="34" charset="0"/>
              </a:rPr>
              <a:t>просторової</a:t>
            </a:r>
            <a:r>
              <a:rPr lang="ru-RU" sz="2000" dirty="0">
                <a:latin typeface="Century Gothic" panose="020B0502020202020204" pitchFamily="34" charset="0"/>
              </a:rPr>
              <a:t> складностей</a:t>
            </a:r>
            <a:endParaRPr lang="ru-RU" sz="20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20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Часова </a:t>
            </a:r>
            <a:r>
              <a:rPr lang="ru-RU" sz="2000" b="1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складність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 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Оскільки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він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виконує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DFS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для дерева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гри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то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часова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складність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алгоритму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Min-Max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дорівнює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O(b</a:t>
            </a:r>
            <a:r>
              <a:rPr lang="en-US" sz="2000" b="0" i="0" u="none" strike="noStrike" baseline="300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 ,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де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b —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коефіцієнт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розгалуження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дерева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гри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 —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максимальна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глибина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дерева.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20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1400"/>
              </a:spcAft>
              <a:buFont typeface="Wingdings" panose="05000000000000000000" pitchFamily="2" charset="2"/>
              <a:buChar char="q"/>
            </a:pPr>
            <a:r>
              <a:rPr lang="ru-RU" sz="2000" b="1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Просторова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1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складність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 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Просторова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складність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алгоритму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Mini-max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також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подібна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до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DFS,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яка становить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O(b*m)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A0DB0D6-74EE-4BAB-A0E8-07C8EA974623}"/>
              </a:ext>
            </a:extLst>
          </p:cNvPr>
          <p:cNvSpPr txBox="1">
            <a:spLocks/>
          </p:cNvSpPr>
          <p:nvPr/>
        </p:nvSpPr>
        <p:spPr>
          <a:xfrm>
            <a:off x="1524000" y="255480"/>
            <a:ext cx="9144000" cy="7743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b="1" i="0" u="none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Властивості</a:t>
            </a:r>
            <a:r>
              <a:rPr lang="ru-RU" sz="44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алгоритму </a:t>
            </a:r>
            <a:r>
              <a:rPr lang="en-US" sz="44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Mini-Max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25EFAF2-D039-41E0-8675-9D57BCB6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Гамідова С.  Боровик О.</a:t>
            </a:r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E63A49-531C-4B20-A22C-16C13150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635F-97DD-4F7F-8E5A-0C950B5729EB}" type="slidenum">
              <a:rPr lang="ru-UA" smtClean="0"/>
              <a:t>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24636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2346</Words>
  <Application>Microsoft Office PowerPoint</Application>
  <PresentationFormat>Широкоэкранный</PresentationFormat>
  <Paragraphs>336</Paragraphs>
  <Slides>52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Century Gothic</vt:lpstr>
      <vt:lpstr>Consolas</vt:lpstr>
      <vt:lpstr>Wingdings</vt:lpstr>
      <vt:lpstr>Тема Office</vt:lpstr>
      <vt:lpstr>Мінімаксний алгоритм прийняття рішень на іграх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Дякуємо за перегляд!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Минимаксный алгоритм принятия решений на играх (морской бой)</dc:title>
  <dc:creator>human</dc:creator>
  <cp:lastModifiedBy>human</cp:lastModifiedBy>
  <cp:revision>94</cp:revision>
  <dcterms:created xsi:type="dcterms:W3CDTF">2023-10-29T23:16:18Z</dcterms:created>
  <dcterms:modified xsi:type="dcterms:W3CDTF">2023-11-01T21:06:59Z</dcterms:modified>
</cp:coreProperties>
</file>